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0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9" r:id="rId13"/>
    <p:sldId id="283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375A1D-2D90-4AFC-803A-C581D3E49CB3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BE65D76-379D-4336-9412-1E4FA46E9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A6A1-999E-4020-A5DD-CD5291DD7BEC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20BA-0E72-43AA-B7D1-101BC22D7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1D5B-28C2-4EBC-AC32-7E85C5AD72B2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128B-02A1-4F65-852D-2936F1B01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16A9-5506-4326-AC3E-A902AA4A0FB9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9C66-3072-4824-82BC-055E9BD52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14741-C33E-4393-88F0-79A7F3C6FAF0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994C1-90E9-4FB4-904F-1136C083D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FB010-351B-48EB-9480-6B2F13DDD62E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FE69C-FFA2-403E-BE18-8A3F09A32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9D797-6F26-405F-B598-81345352939F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2412C-D1F5-46A3-9626-FADC85319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C9E65-EEF8-4F6E-B4FF-338BFEDF7179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C18D-44D0-4121-B1C9-669911AFE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FF73-A451-4622-A9FD-417F5F6B9721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6B99F-0356-4E51-8F54-540DA1505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53D1-5FD9-46F0-8CE0-5872B31159D5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96C87-AAD3-4066-BB78-393C1AA3D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50A9E-762F-42F4-97AD-66C3D5048374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8C3C3-5893-4E26-BF87-C9A08B571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9632-1507-416B-9519-A96422A07CE7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92C5-360E-4B98-9E9D-18BECED9D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5DF81D-40D4-4136-9501-9245CE9A8B04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0CB03BB-C568-4530-87B4-208AB78D3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7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2924175"/>
            <a:ext cx="6400800" cy="1584325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КРАТКАЯ ПРЕЗЕНТАЦИЯ ОСНОВНОЙ ОБРАЗОВАТЕЛЬНОЙ ПРОГРАММЫ</a:t>
            </a:r>
          </a:p>
        </p:txBody>
      </p:sp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827088" y="620713"/>
            <a:ext cx="7705725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Муниципальное бюджетное </a:t>
            </a:r>
          </a:p>
          <a:p>
            <a:pPr algn="ctr"/>
            <a:r>
              <a:rPr lang="ru-RU" sz="2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дошкольное образовательное учреждение </a:t>
            </a:r>
          </a:p>
          <a:p>
            <a:pPr algn="ctr"/>
            <a:r>
              <a:rPr lang="ru-RU" sz="2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детский сад  №2 </a:t>
            </a:r>
          </a:p>
          <a:p>
            <a:pPr algn="ctr"/>
            <a:r>
              <a:rPr lang="ru-RU" sz="2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"Ромашка"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8675687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Объект 2"/>
          <p:cNvSpPr>
            <a:spLocks noGrp="1"/>
          </p:cNvSpPr>
          <p:nvPr>
            <p:ph idx="4294967295"/>
          </p:nvPr>
        </p:nvSpPr>
        <p:spPr>
          <a:xfrm>
            <a:off x="611188" y="1052513"/>
            <a:ext cx="8229600" cy="5183187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bg1"/>
                </a:solidFill>
              </a:rPr>
              <a:t>Распорядок дня и режим жизнедеятельности детей в МБДОУ№2 разработан на основе федеральных государственных образовательных стандартов дошкольного образования (приказ МО РФ от 17 октября 2013г. № 1155), СанПиН 2.4.1.3049 – 13 от 15 мая 2013 г. №26.</a:t>
            </a:r>
          </a:p>
          <a:p>
            <a:pPr algn="ctr" eaLnBrk="1" hangingPunct="1"/>
            <a:r>
              <a:rPr lang="ru-RU" smtClean="0">
                <a:solidFill>
                  <a:schemeClr val="bg1"/>
                </a:solidFill>
              </a:rPr>
              <a:t>В ДОУ разработаны режимы дня для всех возрастных групп на холодный и тёплый период года, соблюдён возраст, баланс между разными видами деятельности, их чередование.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</a:rPr>
              <a:t>Образовательная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деятельность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316" name="Объект 2"/>
          <p:cNvSpPr>
            <a:spLocks noGrp="1"/>
          </p:cNvSpPr>
          <p:nvPr>
            <p:ph idx="1"/>
          </p:nvPr>
        </p:nvSpPr>
        <p:spPr>
          <a:xfrm>
            <a:off x="684213" y="1692275"/>
            <a:ext cx="7559675" cy="461645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Образовательная деятельность проводится по пяти образовательным областям: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- физическое развитие, 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- социально – коммуникативное развитие, 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- речевое развитие, 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- познавательное развитие, 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- художественно – эстетическое развитие.</a:t>
            </a:r>
          </a:p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Line 832"/>
          <p:cNvSpPr>
            <a:spLocks noChangeShapeType="1"/>
          </p:cNvSpPr>
          <p:nvPr/>
        </p:nvSpPr>
        <p:spPr bwMode="auto">
          <a:xfrm>
            <a:off x="1509713" y="4838700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Line 833"/>
          <p:cNvSpPr>
            <a:spLocks noChangeShapeType="1"/>
          </p:cNvSpPr>
          <p:nvPr/>
        </p:nvSpPr>
        <p:spPr bwMode="auto">
          <a:xfrm>
            <a:off x="1509713" y="5018088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836"/>
          <p:cNvSpPr>
            <a:spLocks noChangeShapeType="1"/>
          </p:cNvSpPr>
          <p:nvPr/>
        </p:nvSpPr>
        <p:spPr bwMode="auto">
          <a:xfrm>
            <a:off x="1509713" y="5018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2" name="Picture 863" descr="Сканировать1"/>
          <p:cNvPicPr>
            <a:picLocks noChangeAspect="1" noChangeArrowheads="1"/>
          </p:cNvPicPr>
          <p:nvPr/>
        </p:nvPicPr>
        <p:blipFill>
          <a:blip r:embed="rId3"/>
          <a:srcRect l="1984" t="4193"/>
          <a:stretch>
            <a:fillRect/>
          </a:stretch>
        </p:blipFill>
        <p:spPr bwMode="auto">
          <a:xfrm>
            <a:off x="214313" y="0"/>
            <a:ext cx="8786812" cy="652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1509713" y="4838700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509713" y="5018088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509713" y="50180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66" name="Picture 7" descr="Сканировать10001"/>
          <p:cNvPicPr>
            <a:picLocks noChangeAspect="1" noChangeArrowheads="1"/>
          </p:cNvPicPr>
          <p:nvPr/>
        </p:nvPicPr>
        <p:blipFill>
          <a:blip r:embed="rId3"/>
          <a:srcRect l="2344" t="9119"/>
          <a:stretch>
            <a:fillRect/>
          </a:stretch>
        </p:blipFill>
        <p:spPr bwMode="auto">
          <a:xfrm>
            <a:off x="214313" y="214313"/>
            <a:ext cx="8929687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effectLst/>
              </a:rPr>
              <a:t>Задачи взаимодействия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>педагогов </a:t>
            </a:r>
            <a:r>
              <a:rPr lang="ru-RU" sz="2800" dirty="0">
                <a:solidFill>
                  <a:srgbClr val="FF0000"/>
                </a:solidFill>
                <a:effectLst/>
              </a:rPr>
              <a:t>с  родителями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>детей </a:t>
            </a:r>
            <a:r>
              <a:rPr lang="ru-RU" sz="2800" dirty="0">
                <a:solidFill>
                  <a:srgbClr val="FF0000"/>
                </a:solidFill>
                <a:effectLst/>
              </a:rPr>
              <a:t>раннего возраста:</a:t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endParaRPr lang="ru-RU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16388" name="Объект 2"/>
          <p:cNvSpPr>
            <a:spLocks noGrp="1"/>
          </p:cNvSpPr>
          <p:nvPr>
            <p:ph idx="1"/>
          </p:nvPr>
        </p:nvSpPr>
        <p:spPr>
          <a:xfrm>
            <a:off x="611188" y="1341438"/>
            <a:ext cx="7848600" cy="4967287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1. Познакомить родителей с особенностями физического, социально – личностного, познавательного и художественного развития детей младшего дошкольного возраста и адаптации их к условиям дошкольного учреждения.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2. Помочь родителям в освоении методики укрепления здоровья ребёнка в семье, способствовать его полноценному физическому развитию, освоению культурно – гигиенических навыков, правил безопасного поведения дома и на улице.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3. Познакомить родителей с особой ролью семьи, близких в социально – личностном развитии дошкольников. Совместно с родителями развивать доброжелательное отношение ребёнка к взрослым и сверстникам, эмоциональную отзывчивость к близким, уверенность в своих силах.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4. Совместно с родителями способствовать развитию детской самостоятельности, простейших навыков самообслуживания, предложить родителям создать условия для развития самостоятельности дошкольника дома.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5. Помочь родителям в обогащении сенсорного опыта ребёнка, развитии его любознательности, накоплении первых представлений о предметном, природном и социальном мире.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6. Развивать у родителей интерес к совместным играм и занятиям с ребёнком дома, познакомить их со способами развития воображения, творческих проявлений ребёнка в разных видах художественной и игровой деятельности.</a:t>
            </a:r>
          </a:p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</a:rPr>
              <a:t>Задачи взаимодействия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педагогов </a:t>
            </a:r>
            <a:r>
              <a:rPr lang="ru-RU" sz="2800" dirty="0">
                <a:solidFill>
                  <a:srgbClr val="FF0000"/>
                </a:solidFill>
              </a:rPr>
              <a:t>с семьями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детей </a:t>
            </a:r>
            <a:r>
              <a:rPr lang="ru-RU" sz="2800" dirty="0">
                <a:solidFill>
                  <a:srgbClr val="FF0000"/>
                </a:solidFill>
              </a:rPr>
              <a:t>дошкольного возраста.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7412" name="Объект 2"/>
          <p:cNvSpPr>
            <a:spLocks noGrp="1"/>
          </p:cNvSpPr>
          <p:nvPr>
            <p:ph idx="1"/>
          </p:nvPr>
        </p:nvSpPr>
        <p:spPr>
          <a:xfrm>
            <a:off x="611188" y="1844675"/>
            <a:ext cx="7705725" cy="446405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1. Познакомить родителей с особенностями физического и психического развития ребёнка, развития самостоятельности, навыков безопасного поведения, умения оказать элементарную помощь в угрожающих здоровью ситуациях.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2. Познакомить родителей с особенностями подготовки ребёнка к школе, развивать позитивное отношение к будущей школьной жизни ребёнка.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3. Ориентировать родителей на развитие познавательной деятельности ребёнка, обогащение его кругозора, развития произвольных психических процессов, элементов логического мышления в ходе игр, общения со взрослыми и самостоятельной детской деятельности.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4. Помочь родителям создать условия для развития организованности, ответственности дошкольника, умений взаимодействия со взрослыми и детьми, способствовать развитию начал социальной активности в совместной с родителями деятельности.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5. Способствовать развитию партнёрской позиции родителей в общении с ребёнком, развитие положительной самооценки, уверенности в себе, познакомить родителей со способами развития самоконтроля и воспитания ответственности за свои действия и поступки.</a:t>
            </a:r>
          </a:p>
          <a:p>
            <a:pPr algn="just" eaLnBrk="1" hangingPunct="1"/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2792"/>
            <a:ext cx="8229600" cy="149494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Организация развивающей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предметно-пространственной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среды (РППС) в ДОУ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8436" name="Объект 2"/>
          <p:cNvSpPr>
            <a:spLocks noGrp="1"/>
          </p:cNvSpPr>
          <p:nvPr>
            <p:ph idx="1"/>
          </p:nvPr>
        </p:nvSpPr>
        <p:spPr>
          <a:xfrm>
            <a:off x="684213" y="1628775"/>
            <a:ext cx="7561262" cy="4681538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 Созданная в ДОУ РППС многогранно влияет на развитие наших воспитанников, способствует их всестороннему развитию, обеспечивает психическое и эмоциональное благополучие, выполняет следующие функции: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- Реализация основной образовательной Программы с учётом национально-культурных, климатических условий;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- Организация образовательного потенциала пространства ДОУ и материалов, оборудования и инвентаря для развития детей дошкольного возраста, охраны и укрепления их здоровья, учёта индивидуальных особенностей детей и коррекции их развития;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- Реализация двигательной активности детей, возможности общения и совместной деятельности детей и взрослых. А также возможности их уединения.</a:t>
            </a:r>
          </a:p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Объект 2"/>
          <p:cNvSpPr>
            <a:spLocks noGrp="1"/>
          </p:cNvSpPr>
          <p:nvPr>
            <p:ph idx="4294967295"/>
          </p:nvPr>
        </p:nvSpPr>
        <p:spPr>
          <a:xfrm>
            <a:off x="827088" y="1125538"/>
            <a:ext cx="6697662" cy="4391025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chemeClr val="bg1"/>
                </a:solidFill>
              </a:rPr>
              <a:t>Образовательная Программа МБДОУ №2 «Ромашка» разработана в соответствии с:</a:t>
            </a:r>
          </a:p>
          <a:p>
            <a:pPr algn="ctr" eaLnBrk="1" hangingPunct="1"/>
            <a:r>
              <a:rPr lang="ru-RU" sz="2400" smtClean="0">
                <a:solidFill>
                  <a:schemeClr val="bg1"/>
                </a:solidFill>
              </a:rPr>
              <a:t>1. Федеральным законом «Об образовании в РФ» от 20.12.2012 года № 273 – ФЗ;</a:t>
            </a:r>
          </a:p>
          <a:p>
            <a:pPr algn="ctr" eaLnBrk="1" hangingPunct="1"/>
            <a:r>
              <a:rPr lang="ru-RU" sz="2400" smtClean="0">
                <a:solidFill>
                  <a:schemeClr val="bg1"/>
                </a:solidFill>
              </a:rPr>
              <a:t>2. Приказом Министерства образования и науки Российской Федерации от 30.08.2013 года № 1014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образования»;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Объект 2"/>
          <p:cNvSpPr>
            <a:spLocks noGrp="1"/>
          </p:cNvSpPr>
          <p:nvPr>
            <p:ph idx="4294967295"/>
          </p:nvPr>
        </p:nvSpPr>
        <p:spPr>
          <a:xfrm>
            <a:off x="755650" y="915988"/>
            <a:ext cx="7343775" cy="503555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chemeClr val="bg1"/>
                </a:solidFill>
              </a:rPr>
              <a:t>3. Федеральным государственным образовательным стандартом дошкольного образования; </a:t>
            </a:r>
          </a:p>
          <a:p>
            <a:pPr algn="ctr" eaLnBrk="1" hangingPunct="1"/>
            <a:r>
              <a:rPr lang="ru-RU" sz="2400" smtClean="0">
                <a:solidFill>
                  <a:schemeClr val="bg1"/>
                </a:solidFill>
              </a:rPr>
              <a:t>4. Уставом муниципального бюджетного дошкольного образовательного учреждения детский сад комбинированного вида №2 «Ромашка»</a:t>
            </a:r>
          </a:p>
          <a:p>
            <a:pPr algn="ctr" eaLnBrk="1" hangingPunct="1"/>
            <a:r>
              <a:rPr lang="ru-RU" sz="2400" smtClean="0">
                <a:solidFill>
                  <a:schemeClr val="bg1"/>
                </a:solidFill>
              </a:rPr>
              <a:t>5. Санитарно – эпидемиологическими требованиями к устройству, содержанию и организации режима работы дошкольных образовательных организаций </a:t>
            </a:r>
          </a:p>
          <a:p>
            <a:pPr algn="ctr" eaLnBrk="1" hangingPunct="1"/>
            <a:r>
              <a:rPr lang="ru-RU" sz="2400" smtClean="0">
                <a:solidFill>
                  <a:schemeClr val="bg1"/>
                </a:solidFill>
              </a:rPr>
              <a:t>  СанПиН 2.4.1.3049-13.</a:t>
            </a:r>
          </a:p>
          <a:p>
            <a:pPr algn="ctr" eaLnBrk="1" hangingPunct="1"/>
            <a:endParaRPr lang="ru-RU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Цель:</a:t>
            </a: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1258888" y="1844675"/>
            <a:ext cx="6626225" cy="252095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bg1"/>
                </a:solidFill>
              </a:rPr>
              <a:t>Развитие целостной личности ребёнка, его активности, самостоятельности, эмоциональной отзывчивости к окружающему миру, творческого потенциала. </a:t>
            </a:r>
          </a:p>
          <a:p>
            <a:pPr algn="just" eaLnBrk="1" hangingPunct="1"/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26889"/>
            <a:ext cx="8229600" cy="101297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</a:rPr>
              <a:t>Основные </a:t>
            </a:r>
            <a:r>
              <a:rPr lang="ru-RU" sz="3200" dirty="0" smtClean="0">
                <a:solidFill>
                  <a:srgbClr val="FF0000"/>
                </a:solidFill>
              </a:rPr>
              <a:t>задачи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образовательной Программы: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172" name="Объект 2"/>
          <p:cNvSpPr>
            <a:spLocks noGrp="1"/>
          </p:cNvSpPr>
          <p:nvPr>
            <p:ph idx="1"/>
          </p:nvPr>
        </p:nvSpPr>
        <p:spPr>
          <a:xfrm>
            <a:off x="755650" y="1417638"/>
            <a:ext cx="7632700" cy="4027487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1. Охрана жизни и укрепление физического и психического здоровья детей, в том числе их эмоционального благополучия;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2. Обеспечение равных возможностей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3. Объединение обучения и воспитания в целостный образовательный процесс на основе духовно – нравственных и социокультурных ценностей и принятых в обществе норм и правил поведения в интересах человека, семьи и общества;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4. Обеспечение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 и способностей детей;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5. Формирование развивающей предметно – пространственной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6. Обеспечение психолого – 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9388" y="1228725"/>
            <a:ext cx="8640762" cy="2308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 -группы общеразвивающей направленности: </a:t>
            </a:r>
          </a:p>
          <a:p>
            <a:r>
              <a:rPr lang="ru-RU">
                <a:solidFill>
                  <a:schemeClr val="bg1"/>
                </a:solidFill>
              </a:rPr>
              <a:t> смеш.рання,  младшая г , средняя  , смеш. дошкольная.</a:t>
            </a:r>
            <a:endParaRPr lang="ru-RU" u="sng">
              <a:solidFill>
                <a:schemeClr val="bg1"/>
              </a:solidFill>
            </a:endParaRPr>
          </a:p>
          <a:p>
            <a:r>
              <a:rPr lang="ru-RU" u="sng">
                <a:solidFill>
                  <a:schemeClr val="bg1"/>
                </a:solidFill>
              </a:rPr>
              <a:t> - группы компенсирующей направленности:  </a:t>
            </a:r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   старшая группа детей с общим недоразвитием речи</a:t>
            </a:r>
          </a:p>
          <a:p>
            <a:r>
              <a:rPr lang="ru-RU">
                <a:solidFill>
                  <a:schemeClr val="bg1"/>
                </a:solidFill>
              </a:rPr>
              <a:t>   подготовительная группа детей с общим недоразвитием речи.</a:t>
            </a:r>
          </a:p>
          <a:p>
            <a:r>
              <a:rPr lang="ru-RU" u="sng">
                <a:solidFill>
                  <a:schemeClr val="bg1"/>
                </a:solidFill>
              </a:rPr>
              <a:t>- группы кратковременного пребывания                                                                                                                                                        </a:t>
            </a:r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группа кратковременного пребывания</a:t>
            </a:r>
            <a:endParaRPr lang="ru-RU" sz="1400"/>
          </a:p>
        </p:txBody>
      </p:sp>
      <p:sp>
        <p:nvSpPr>
          <p:cNvPr id="8196" name="WordArt 10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2073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В МБДОУ № 2 функционируют</a:t>
            </a:r>
          </a:p>
          <a:p>
            <a:pPr algn="ctr"/>
            <a:r>
              <a:rPr lang="ru-RU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следующие группы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Формы</a:t>
            </a:r>
            <a:r>
              <a:rPr lang="ru-RU" dirty="0">
                <a:solidFill>
                  <a:srgbClr val="FF0000"/>
                </a:solidFill>
              </a:rPr>
              <a:t>, способы,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методы </a:t>
            </a:r>
            <a:r>
              <a:rPr lang="ru-RU" dirty="0">
                <a:solidFill>
                  <a:srgbClr val="FF0000"/>
                </a:solidFill>
              </a:rPr>
              <a:t>и средства реализации ООП ДО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9220" name="Объект 2"/>
          <p:cNvSpPr>
            <a:spLocks noGrp="1"/>
          </p:cNvSpPr>
          <p:nvPr>
            <p:ph idx="1"/>
          </p:nvPr>
        </p:nvSpPr>
        <p:spPr>
          <a:xfrm>
            <a:off x="827088" y="1600200"/>
            <a:ext cx="7345362" cy="4708525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ru-RU" sz="1600" u="sng" smtClean="0">
                <a:solidFill>
                  <a:schemeClr val="bg1"/>
                </a:solidFill>
              </a:rPr>
              <a:t>При реализации образовательной программы педагог: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- Продумывает содержание и организацию совместного образа жизни детей, условия эмоционального благополучия и развития каждого ребёнка.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-Соблюдает гуманистические принципы педагогического сопровождения развития детей, в числе которых забота, тёплое отношение, интерес к каждому ребёнку, поддержка и установка на успех, развитие детской самостоятельности, инициативы.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- Осуществляет развивающее взаимодействие с детьми, основанное на современных педагогических позициях: «Давай сделаем это вместе», «Посмотри, как я это делаю», «Научи меня, помоги мне сделать это».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- Сочетает совместную с ребёнком деятельность (игры, труд, наблюдения и пр.) и самостоятельную деятельность детей.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- Ежедневно планирует образовательные ситуации, обогащающие практический и познавательный опыт детей, эмоции и представления о мире.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- Создаёт развивающую предметно – пространственную среду.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- Наблюдает, как развиваются самостоятельность каждого ребёнка и взаимоотношения детей.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- Сотрудничает с родителями, совместно с ними решая задачи воспитания и развития малышей. </a:t>
            </a:r>
          </a:p>
          <a:p>
            <a:pPr algn="ctr" eaLnBrk="1" hangingPunct="1"/>
            <a:endParaRPr lang="ru-RU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684213" y="1417638"/>
            <a:ext cx="7920037" cy="4919662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1. Своевременное выявление детей с трудностями адаптации, обусловленными ограниченными возможностями здоровья;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2. Определение особых образовательных потребностей детей с ограниченными возможностями здоровья;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3. Разработка и реализация плана индивидуальной коррекционной работы у ребёнка с ОНР, 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 в ДОУ и семье. Систематическое проведение необходимой  профилактической коррекционной работы с детьми с ОНР в соответствии с их индивидуальными и групповыми планами;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4. Оценка результатов помощи детям с ОНР и определение степени их готовности к обучению в школе;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 5. Создание условий, способствующих освоению детьми с ОНР основной образовательной программы дошкольного образования и их интеграции в образовательном учреждении;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6. Осуществление индивидуальной ориентированной психолого – медико – педагогической помощи детям с ограниченными возможностями здоровья с учётом индивидуальных возможностей особенностей детей (в соответствии с рекомендациями ПМПк);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7. Оказание консультативной и методической помощи родителям (законным представителям)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5256213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Коррекционная работа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В процессе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реализации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коррекционной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работы в ДОУ используется:</a:t>
            </a:r>
          </a:p>
        </p:txBody>
      </p:sp>
      <p:sp>
        <p:nvSpPr>
          <p:cNvPr id="11268" name="Объект 2"/>
          <p:cNvSpPr>
            <a:spLocks noGrp="1"/>
          </p:cNvSpPr>
          <p:nvPr>
            <p:ph idx="1"/>
          </p:nvPr>
        </p:nvSpPr>
        <p:spPr>
          <a:xfrm>
            <a:off x="684213" y="2492375"/>
            <a:ext cx="7559675" cy="381635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- «Примерная программа коррекционно – развивающей работы в логопедической группе для детей с общим недоразвитием речи (с 3 до7 лет)» Н.В.Нищевой.</a:t>
            </a:r>
          </a:p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- Диагностический и коррекционно – развивающий инструментарий, необходимый для осуществления профессиональной деятельности учителя – логопеда.</a:t>
            </a:r>
          </a:p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- Учебно – дидактический материал, специальные методические пособия, игровые и дидактические материалы, аудио – и видео – материалы коллективного и индивидуального пользования.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пекс">
  <a:themeElements>
    <a:clrScheme name="Апекс 1">
      <a:dk1>
        <a:srgbClr val="073E87"/>
      </a:dk1>
      <a:lt1>
        <a:srgbClr val="FFFFFF"/>
      </a:lt1>
      <a:dk2>
        <a:srgbClr val="000000"/>
      </a:dk2>
      <a:lt2>
        <a:srgbClr val="C6E7FC"/>
      </a:lt2>
      <a:accent1>
        <a:srgbClr val="31B6FD"/>
      </a:accent1>
      <a:accent2>
        <a:srgbClr val="4584D3"/>
      </a:accent2>
      <a:accent3>
        <a:srgbClr val="AAAAAA"/>
      </a:accent3>
      <a:accent4>
        <a:srgbClr val="DADADA"/>
      </a:accent4>
      <a:accent5>
        <a:srgbClr val="ADD7FE"/>
      </a:accent5>
      <a:accent6>
        <a:srgbClr val="3E77BF"/>
      </a:accent6>
      <a:hlink>
        <a:srgbClr val="0080FF"/>
      </a:hlink>
      <a:folHlink>
        <a:srgbClr val="5EAEFF"/>
      </a:folHlink>
    </a:clrScheme>
    <a:fontScheme name="Апекс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Апекс 1">
        <a:dk1>
          <a:srgbClr val="073E87"/>
        </a:dk1>
        <a:lt1>
          <a:srgbClr val="FFFFFF"/>
        </a:lt1>
        <a:dk2>
          <a:srgbClr val="000000"/>
        </a:dk2>
        <a:lt2>
          <a:srgbClr val="C6E7FC"/>
        </a:lt2>
        <a:accent1>
          <a:srgbClr val="31B6FD"/>
        </a:accent1>
        <a:accent2>
          <a:srgbClr val="4584D3"/>
        </a:accent2>
        <a:accent3>
          <a:srgbClr val="AAAAAA"/>
        </a:accent3>
        <a:accent4>
          <a:srgbClr val="DADADA"/>
        </a:accent4>
        <a:accent5>
          <a:srgbClr val="ADD7FE"/>
        </a:accent5>
        <a:accent6>
          <a:srgbClr val="3E77BF"/>
        </a:accent6>
        <a:hlink>
          <a:srgbClr val="0080FF"/>
        </a:hlink>
        <a:folHlink>
          <a:srgbClr val="5EAE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327</TotalTime>
  <Words>1296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Book Antiqua</vt:lpstr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Слайд 1</vt:lpstr>
      <vt:lpstr>Слайд 2</vt:lpstr>
      <vt:lpstr>Слайд 3</vt:lpstr>
      <vt:lpstr>Цель:</vt:lpstr>
      <vt:lpstr>Основные задачи  образовательной Программы: </vt:lpstr>
      <vt:lpstr>Слайд 6</vt:lpstr>
      <vt:lpstr> Формы, способы,  методы и средства реализации ООП ДО </vt:lpstr>
      <vt:lpstr>Слайд 8</vt:lpstr>
      <vt:lpstr>В процессе  реализации коррекционной  работы в ДОУ используется:</vt:lpstr>
      <vt:lpstr>Слайд 10</vt:lpstr>
      <vt:lpstr>Образовательная  деятельность</vt:lpstr>
      <vt:lpstr>Слайд 12</vt:lpstr>
      <vt:lpstr>Слайд 13</vt:lpstr>
      <vt:lpstr>Задачи взаимодействия  педагогов с  родителями  детей раннего возраста: </vt:lpstr>
      <vt:lpstr>Задачи взаимодействия  педагогов с семьями  детей дошкольного возраста. </vt:lpstr>
      <vt:lpstr>Организация развивающей  предметно-пространственной  среды (РППС) в ДОУ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Ирина</cp:lastModifiedBy>
  <cp:revision>35</cp:revision>
  <dcterms:created xsi:type="dcterms:W3CDTF">2015-01-16T11:20:55Z</dcterms:created>
  <dcterms:modified xsi:type="dcterms:W3CDTF">2017-03-14T22:01:51Z</dcterms:modified>
</cp:coreProperties>
</file>