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7" r:id="rId3"/>
    <p:sldId id="259" r:id="rId4"/>
    <p:sldId id="260" r:id="rId5"/>
    <p:sldId id="262" r:id="rId6"/>
    <p:sldId id="264" r:id="rId7"/>
    <p:sldId id="295" r:id="rId8"/>
    <p:sldId id="296" r:id="rId9"/>
    <p:sldId id="297" r:id="rId10"/>
    <p:sldId id="294" r:id="rId11"/>
    <p:sldId id="298" r:id="rId12"/>
    <p:sldId id="269" r:id="rId13"/>
    <p:sldId id="299" r:id="rId14"/>
    <p:sldId id="300" r:id="rId15"/>
    <p:sldId id="287" r:id="rId16"/>
    <p:sldId id="270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3">
            <a:lumMod val="60000"/>
            <a:lumOff val="40000"/>
          </a:schemeClr>
        </a:solidFill>
      </c:spPr>
    </c:sideWall>
    <c:backWall>
      <c:thickness val="0"/>
      <c:spPr>
        <a:solidFill>
          <a:schemeClr val="accent3">
            <a:lumMod val="60000"/>
            <a:lumOff val="40000"/>
          </a:schemeClr>
        </a:solidFill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ур-нь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0.43000000000000016</c:v>
                </c:pt>
                <c:pt idx="1">
                  <c:v>1.0000000000000007E-2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ур-нь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0.47000000000000008</c:v>
                </c:pt>
                <c:pt idx="1">
                  <c:v>0.64000000000000035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ур-нь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35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</c:v>
                </c:pt>
                <c:pt idx="1">
                  <c:v>0.35000000000000014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1356552"/>
        <c:axId val="115946752"/>
        <c:axId val="0"/>
      </c:bar3DChart>
      <c:catAx>
        <c:axId val="221356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15946752"/>
        <c:crosses val="autoZero"/>
        <c:auto val="1"/>
        <c:lblAlgn val="ctr"/>
        <c:lblOffset val="100"/>
        <c:noMultiLvlLbl val="0"/>
      </c:catAx>
      <c:valAx>
        <c:axId val="1159467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221356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00524934383279"/>
          <c:y val="0.4606479836385316"/>
          <c:w val="0.28449475065616775"/>
          <c:h val="0.33397474137293709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6DDA-24F3-4EC6-B84C-6CFB22D3D1F5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914-0FAE-4AEF-8422-272AB3AB7B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1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</a:rPr>
              <a:t>Муниципальное бюджетное </a:t>
            </a:r>
            <a:r>
              <a:rPr lang="en-US" altLang="ru-RU" sz="2000" dirty="0" smtClean="0">
                <a:solidFill>
                  <a:srgbClr val="002060"/>
                </a:solidFill>
              </a:rPr>
              <a:t> </a:t>
            </a:r>
            <a:r>
              <a:rPr lang="ru-RU" altLang="ru-RU" sz="2000" dirty="0">
                <a:solidFill>
                  <a:srgbClr val="002060"/>
                </a:solidFill>
              </a:rPr>
              <a:t>дошкольное </a:t>
            </a:r>
            <a:r>
              <a:rPr lang="en-US" altLang="ru-RU" sz="2000" dirty="0">
                <a:solidFill>
                  <a:srgbClr val="002060"/>
                </a:solidFill>
              </a:rPr>
              <a:t> </a:t>
            </a:r>
            <a:r>
              <a:rPr lang="ru-RU" altLang="ru-RU" sz="2000" dirty="0">
                <a:solidFill>
                  <a:srgbClr val="002060"/>
                </a:solidFill>
              </a:rPr>
              <a:t>образовательное </a:t>
            </a:r>
            <a:r>
              <a:rPr lang="en-US" altLang="ru-RU" sz="2000" dirty="0">
                <a:solidFill>
                  <a:srgbClr val="002060"/>
                </a:solidFill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</a:rPr>
              <a:t>учреждение детский сад №2 «Ромашка»   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773" y="2213461"/>
            <a:ext cx="8718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МАТЕМАТИЧЕСКОМУ РАЗВИТИЮ: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1371" y="2924944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cs typeface="Times New Roman" panose="02020603050405020304" pitchFamily="18" charset="0"/>
              </a:rPr>
              <a:t>МАТЕМАТИКА В ОВОЩАХ И ФРУКТАХ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09251"/>
            <a:ext cx="1748142" cy="2036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41" y="827650"/>
            <a:ext cx="1681539" cy="14035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29256" y="5286388"/>
            <a:ext cx="3130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№ 2: Цыбуленко Т.С.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826" y="548680"/>
            <a:ext cx="4008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Логические игры с блоками </a:t>
            </a:r>
            <a:r>
              <a:rPr lang="ru-RU" b="1" dirty="0" err="1">
                <a:solidFill>
                  <a:srgbClr val="7030A0"/>
                </a:solidFill>
              </a:rPr>
              <a:t>Дьенеша</a:t>
            </a:r>
            <a:r>
              <a:rPr lang="ru-RU" dirty="0"/>
              <a:t>.</a:t>
            </a:r>
          </a:p>
        </p:txBody>
      </p:sp>
      <p:pic>
        <p:nvPicPr>
          <p:cNvPr id="2050" name="Picture 2" descr="IMG_8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6" y="1052736"/>
            <a:ext cx="3158210" cy="2355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_8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68" y="778257"/>
            <a:ext cx="3301280" cy="2465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433775" cy="2583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75285" y="39415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кодировать и декодировать информацию с помощью логических символов.</a:t>
            </a:r>
          </a:p>
        </p:txBody>
      </p:sp>
    </p:spTree>
    <p:extLst>
      <p:ext uri="{BB962C8B-B14F-4D97-AF65-F5344CB8AC3E}">
        <p14:creationId xmlns:p14="http://schemas.microsoft.com/office/powerpoint/2010/main" val="25812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Итоговое мероприятие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 тему: «Огород в геометрической </a:t>
            </a:r>
            <a:r>
              <a:rPr lang="ru-RU" sz="2400" b="1" dirty="0" smtClean="0">
                <a:solidFill>
                  <a:srgbClr val="FF0000"/>
                </a:solidFill>
              </a:rPr>
              <a:t>стране»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78619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Способствовало проявлению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активности детей в самостоятельных математических играх, в процессе решения задач разных видов, стремлению к развитию игры и поиску результата своеобразными, оригинальными действиями (по – своему, на уровне возрастных возможностей).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3541"/>
          <a:stretch/>
        </p:blipFill>
        <p:spPr>
          <a:xfrm>
            <a:off x="1475656" y="1471858"/>
            <a:ext cx="3204356" cy="2281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6577"/>
            <a:ext cx="2664296" cy="3552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11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9918" y="764703"/>
            <a:ext cx="65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288" y="1357298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информационного и наглядного материалов 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формированию элементарных математических представлений у детей дошкольного возраста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на тему «Развитие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математических способностей у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дошкольников»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 на темы: «Занимательная математика», «Как привить ребенку любовь к точным наукам».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 на тему «Развитие элементарных математических представлений у детей старшего дошкольного возраста»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совместных творческих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и детей «Осенний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урожай»</a:t>
            </a: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ev_simple1_20120624_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071942"/>
            <a:ext cx="4603756" cy="222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8093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Выставка творческих работ «Осенний урожай»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14199"/>
            <a:ext cx="2750570" cy="313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718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0480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:\мат проект 2018\мат пр. фото\выставка\IMG_7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0"/>
          <a:stretch>
            <a:fillRect/>
          </a:stretch>
        </p:blipFill>
        <p:spPr bwMode="auto">
          <a:xfrm>
            <a:off x="928662" y="785794"/>
            <a:ext cx="3388936" cy="529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198" name="Picture 6" descr="H:\мат проект 2018\мат пр. фото\выставка\IMG_8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" r="34002"/>
          <a:stretch/>
        </p:blipFill>
        <p:spPr bwMode="auto">
          <a:xfrm>
            <a:off x="5000628" y="714356"/>
            <a:ext cx="2846211" cy="529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758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571480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1000108"/>
          <a:ext cx="650085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O1BmmifI6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572008"/>
            <a:ext cx="6786610" cy="170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85860"/>
            <a:ext cx="788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проекта и его продуктов.</a:t>
            </a:r>
          </a:p>
          <a:p>
            <a:pPr lvl="0" algn="just"/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208" y="171448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ПРОЕКТНОЙ ДЕЯТЕЛЬНОСТИ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17497" y="2017275"/>
            <a:ext cx="80724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 родителей появился интерес к развитию у детей математических способностей;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 детей повысился интерес к элементарной математической деятельности;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 детей появилась потребность занимать свое свободное время не только развлекательными, но и требующими умственного напряжения, интеллектуального усилия играми;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 детей отмечается стремление к проявлению самостоятельности, развитие познавательных мотивов, что обеспечивает элементы самоорганизации в игровой и других видах деятельности;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дети самостоятельно могут выбрать себе игру, занятие по интересам,     целенаправленно действовать с материалом, объединятся в игре со сверстниками.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93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76527">
            <a:off x="617996" y="1391194"/>
            <a:ext cx="736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4941438" cy="349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620" y="1196752"/>
            <a:ext cx="7488832" cy="228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социально-познавательный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 группы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группы.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сентябрь-октябрь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Формы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работы: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игровая, познавательная,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продуктивная, взаимодействие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429000"/>
            <a:ext cx="5214974" cy="288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4207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608" y="1339027"/>
            <a:ext cx="7488832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58" y="3884244"/>
            <a:ext cx="2076871" cy="2429089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4609" y="866138"/>
            <a:ext cx="83582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Качественное математическое образование необходимо каждому для его успешной жизни в современном обществе. Проблема усвоения знаний по математике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актуальна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из-за недостаточности игровых образовательных ситуаций, дети быстро забывают пройденный материал. Необходимость создания данного проекта направлена на более углубленное усвоение знаний и умений, применение знаний в повседневной жизни. Для этого создаются специальные условия, подключаются родители.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образования показывает, что на успешность обучения влияет не только содержание предлагаемого материала, но также форма его подачи, которая способна вызвать заинтересованность ребенка и его познавательную активность.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Весь процесс обучения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настроен 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более раннее возникновение вопроса «почему?». Это возникновение интереса к процессу, к причине, первые «открытия», горящие глаза, и желание узнать «еще и еще». Здесь закладывается мотивационная база дальнейшего развития личности, формируется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познавательный 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интерес, желание узнать что-то новое.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2379" y="353727"/>
            <a:ext cx="5522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346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4868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элементарные математические представления у детей старшего дошкольного возраста через занимательный материал.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109" y="1502787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214236" cy="2410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39372" y="1855278"/>
            <a:ext cx="785818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азвивать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интерес к математике у детей старшего дошкольного возраста, эмоциональную отзывчивость через игры с математическим содержанием.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смекалку, зрительную память, воображение, умение сравнивать и анализировать.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мыслительных процессов, развитию речи, умению  аргументировать свои высказывания.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самостоятельность, умение понимать учебную  задачу и выполнять ее      самостоятельно.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63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4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21442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подготовительный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основной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71811"/>
            <a:ext cx="792961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Выбор темы, обоснование ее актуальности.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Сбор иллюстративного материала, дидактических игр, наглядных пособий.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Составление картотеки стихов и загадок о геометрических фигурах и овощах и фруктах.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Создание условий для реализации проекта.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Разработка конспектов занятий, бесед, игровых ситуаций.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Беседы с детьми, выявление пробелов и проблем в логических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Подготовка  материалов  для совместной творческой деятельности с детьми.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428868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23633"/>
            <a:ext cx="7059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 РЕАЛИЗАЦИИ  ПРОЕКТА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093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1728192" cy="16566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95591" y="2373002"/>
            <a:ext cx="40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НОД </a:t>
            </a:r>
            <a:r>
              <a:rPr lang="ru-RU" sz="2000" b="1" dirty="0" smtClean="0">
                <a:solidFill>
                  <a:srgbClr val="FF0000"/>
                </a:solidFill>
              </a:rPr>
              <a:t>на </a:t>
            </a:r>
            <a:r>
              <a:rPr lang="ru-RU" sz="2000" b="1" dirty="0">
                <a:solidFill>
                  <a:srgbClr val="FF0000"/>
                </a:solidFill>
              </a:rPr>
              <a:t>тему: «Собираем урожай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G_7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23" y="2391849"/>
            <a:ext cx="3312368" cy="247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97" y="3062295"/>
            <a:ext cx="3446191" cy="259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7316" y="332656"/>
            <a:ext cx="43797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655821"/>
            <a:ext cx="79311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09343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71612"/>
            <a:ext cx="507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НОД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тему: </a:t>
            </a:r>
            <a:endParaRPr lang="ru-RU" sz="2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Самый полезный овощ»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00108"/>
            <a:ext cx="3357586" cy="2524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5"/>
          <a:stretch>
            <a:fillRect/>
          </a:stretch>
        </p:blipFill>
        <p:spPr bwMode="auto">
          <a:xfrm>
            <a:off x="4643438" y="3714752"/>
            <a:ext cx="2304256" cy="2551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MG_79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r="35246"/>
          <a:stretch>
            <a:fillRect/>
          </a:stretch>
        </p:blipFill>
        <p:spPr bwMode="auto">
          <a:xfrm>
            <a:off x="1857356" y="2786058"/>
            <a:ext cx="2160000" cy="269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НОД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тему: «Ох, уж эти фрукты»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146673" cy="23627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337533" cy="25060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8"/>
          <a:stretch/>
        </p:blipFill>
        <p:spPr bwMode="auto">
          <a:xfrm>
            <a:off x="4557565" y="1385486"/>
            <a:ext cx="3409541" cy="3483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5283" y="82016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НОД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тему: «Соберем большой </a:t>
            </a:r>
            <a:r>
              <a:rPr lang="ru-RU" sz="2400" b="1">
                <a:solidFill>
                  <a:schemeClr val="accent2">
                    <a:lumMod val="75000"/>
                  </a:schemeClr>
                </a:solidFill>
              </a:rPr>
              <a:t>урожай</a:t>
            </a: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89" y="2966714"/>
            <a:ext cx="381899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1" r="20321"/>
          <a:stretch/>
        </p:blipFill>
        <p:spPr bwMode="auto">
          <a:xfrm>
            <a:off x="828596" y="2132856"/>
            <a:ext cx="3399319" cy="227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620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ДЕТСКИЙ САД</cp:lastModifiedBy>
  <cp:revision>88</cp:revision>
  <dcterms:created xsi:type="dcterms:W3CDTF">2015-08-19T01:25:17Z</dcterms:created>
  <dcterms:modified xsi:type="dcterms:W3CDTF">2019-10-10T08:51:43Z</dcterms:modified>
</cp:coreProperties>
</file>