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9"/>
  </p:notesMasterIdLst>
  <p:sldIdLst>
    <p:sldId id="323" r:id="rId3"/>
    <p:sldId id="298" r:id="rId4"/>
    <p:sldId id="299" r:id="rId5"/>
    <p:sldId id="317" r:id="rId6"/>
    <p:sldId id="318" r:id="rId7"/>
    <p:sldId id="319" r:id="rId8"/>
    <p:sldId id="287" r:id="rId9"/>
    <p:sldId id="301" r:id="rId10"/>
    <p:sldId id="292" r:id="rId11"/>
    <p:sldId id="294" r:id="rId12"/>
    <p:sldId id="295" r:id="rId13"/>
    <p:sldId id="296" r:id="rId14"/>
    <p:sldId id="300" r:id="rId15"/>
    <p:sldId id="324" r:id="rId16"/>
    <p:sldId id="329" r:id="rId17"/>
    <p:sldId id="293" r:id="rId18"/>
  </p:sldIdLst>
  <p:sldSz cx="9144000" cy="6858000" type="screen4x3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1D269-764F-427E-BF00-4F8C3208696A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CE2D9-D538-424D-84A2-CE3FFE6534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161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malves\AppData\Local\Microsoft\Windows\Temporary Internet Files\Content.IE5\54I5HWCN\MPj04372470000[1]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76157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38600" y="0"/>
            <a:ext cx="5105400" cy="5181600"/>
          </a:xfrm>
        </p:spPr>
        <p:txBody>
          <a:bodyPr>
            <a:normAutofit/>
          </a:bodyPr>
          <a:lstStyle>
            <a:lvl1pPr>
              <a:defRPr lang="ru-RU" sz="4400" b="1" kern="1200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38600" y="5181600"/>
            <a:ext cx="5105400" cy="914400"/>
          </a:xfr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b="1" kern="1200" dirty="0"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31559-10BF-4FA3-BEBC-50ADB22BFF21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D05D-D326-4878-A62F-E3CD402C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malves\AppData\Local\Microsoft\Windows\Temporary Internet Files\Content.IE5\54I5HWCN\MPj04372470000[1].jp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4000" contrast="8000"/>
          </a:blip>
          <a:srcRect/>
          <a:stretch>
            <a:fillRect/>
          </a:stretch>
        </p:blipFill>
        <p:spPr bwMode="auto">
          <a:xfrm>
            <a:off x="-1" y="0"/>
            <a:ext cx="9176157" cy="6858000"/>
          </a:xfrm>
          <a:prstGeom prst="rect">
            <a:avLst/>
          </a:prstGeom>
          <a:noFill/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Текст слайда</a:t>
            </a:r>
          </a:p>
          <a:p>
            <a:pPr lvl="1"/>
            <a:r>
              <a:rPr lang="ru-RU" smtClean="0"/>
              <a:t>Текст слайда</a:t>
            </a:r>
          </a:p>
          <a:p>
            <a:pPr lvl="2"/>
            <a:r>
              <a:rPr lang="ru-RU" smtClean="0"/>
              <a:t>Текст слайда</a:t>
            </a:r>
          </a:p>
          <a:p>
            <a:pPr lvl="3"/>
            <a:r>
              <a:rPr lang="ru-RU" smtClean="0"/>
              <a:t>Текст слайда</a:t>
            </a:r>
          </a:p>
          <a:p>
            <a:pPr lvl="4"/>
            <a:r>
              <a:rPr lang="ru-RU" smtClean="0"/>
              <a:t>Текст слайда</a:t>
            </a:r>
            <a:endParaRPr lang="ru-RU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  <a:lumOff val="5000"/>
                  </a:schemeClr>
                </a:solidFill>
              </a:defRPr>
            </a:lvl1pPr>
          </a:lstStyle>
          <a:p>
            <a:fld id="{E0F31559-10BF-4FA3-BEBC-50ADB22BFF21}" type="datetimeFigureOut">
              <a:rPr lang="ru-RU" smtClean="0"/>
              <a:pPr/>
              <a:t>16.05.2018</a:t>
            </a:fld>
            <a:endParaRPr lang="ru-RU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0A07D05D-D326-4878-A62F-E3CD402CB1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ru-RU" sz="4400" b="1" kern="1200" cap="all" spc="200" baseline="0">
          <a:ln w="0"/>
          <a:gradFill flip="none">
            <a:gsLst>
              <a:gs pos="0">
                <a:schemeClr val="accent1">
                  <a:tint val="75000"/>
                  <a:shade val="75000"/>
                  <a:satMod val="170000"/>
                </a:schemeClr>
              </a:gs>
              <a:gs pos="49000">
                <a:schemeClr val="accent1">
                  <a:tint val="88000"/>
                  <a:shade val="65000"/>
                  <a:satMod val="172000"/>
                </a:schemeClr>
              </a:gs>
              <a:gs pos="50000">
                <a:schemeClr val="accent1">
                  <a:shade val="65000"/>
                  <a:satMod val="130000"/>
                </a:schemeClr>
              </a:gs>
              <a:gs pos="92000">
                <a:schemeClr val="accent1">
                  <a:shade val="50000"/>
                  <a:satMod val="120000"/>
                </a:schemeClr>
              </a:gs>
              <a:gs pos="100000">
                <a:schemeClr val="accent1">
                  <a:shade val="48000"/>
                  <a:satMod val="120000"/>
                </a:schemeClr>
              </a:gs>
            </a:gsLst>
            <a:lin ang="5400000"/>
          </a:gradFill>
          <a:effectLst>
            <a:glow rad="139700">
              <a:schemeClr val="bg1">
                <a:alpha val="4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2592288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000099"/>
                </a:solidFill>
              </a:rPr>
              <a:t/>
            </a:r>
            <a:br>
              <a:rPr lang="ru-RU" dirty="0" smtClean="0">
                <a:solidFill>
                  <a:srgbClr val="000099"/>
                </a:solidFill>
              </a:rPr>
            </a:br>
            <a:r>
              <a:rPr lang="ru-RU" dirty="0" smtClean="0">
                <a:solidFill>
                  <a:srgbClr val="000099"/>
                </a:solidFill>
              </a:rPr>
              <a:t/>
            </a:r>
            <a:br>
              <a:rPr lang="ru-RU" dirty="0" smtClean="0">
                <a:solidFill>
                  <a:srgbClr val="000099"/>
                </a:solidFill>
              </a:rPr>
            </a:br>
            <a:r>
              <a:rPr lang="ru-RU" sz="3600" dirty="0">
                <a:solidFill>
                  <a:srgbClr val="000099"/>
                </a:solidFill>
              </a:rPr>
              <a:t>Организация образовательной деятельности на основе системно – деятельностного подхода</a:t>
            </a:r>
            <a:r>
              <a:rPr lang="ru-RU" sz="3600" dirty="0" smtClean="0">
                <a:solidFill>
                  <a:srgbClr val="000099"/>
                </a:solidFill>
              </a:rPr>
              <a:t/>
            </a:r>
            <a:br>
              <a:rPr lang="ru-RU" sz="3600" dirty="0" smtClean="0">
                <a:solidFill>
                  <a:srgbClr val="000099"/>
                </a:solidFill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31840" y="4797152"/>
            <a:ext cx="5832648" cy="172819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9600" dirty="0" smtClean="0">
                <a:ln w="0"/>
                <a:solidFill>
                  <a:srgbClr val="000099"/>
                </a:solidFill>
                <a:effectLst>
                  <a:reflection blurRad="12700" stA="50000" endPos="50000" dist="5000" dir="5400000" sy="-100000" rotWithShape="0"/>
                </a:effectLst>
              </a:rPr>
              <a:t>  </a:t>
            </a:r>
          </a:p>
          <a:p>
            <a:pPr>
              <a:buNone/>
            </a:pPr>
            <a:r>
              <a:rPr lang="ru-RU" sz="11200" b="1" dirty="0" smtClean="0">
                <a:ln w="0"/>
                <a:solidFill>
                  <a:srgbClr val="000099"/>
                </a:solidFill>
                <a:effectLst>
                  <a:reflection blurRad="12700" stA="50000" endPos="50000" dist="5000" dir="5400000" sy="-100000" rotWithShape="0"/>
                </a:effectLst>
              </a:rPr>
              <a:t>СТАРШИЙ ВОСПИТАТЕЛЬ </a:t>
            </a:r>
          </a:p>
          <a:p>
            <a:pPr>
              <a:buNone/>
            </a:pPr>
            <a:r>
              <a:rPr lang="ru-RU" sz="11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МБДОУ № 2  </a:t>
            </a:r>
          </a:p>
          <a:p>
            <a:pPr>
              <a:buNone/>
            </a:pPr>
            <a:r>
              <a:rPr lang="ru-RU" sz="11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Топоркина Лариса Владимировна</a:t>
            </a:r>
            <a:endParaRPr lang="ru-RU" sz="11200" b="1" dirty="0" smtClean="0">
              <a:ln w="0"/>
              <a:solidFill>
                <a:srgbClr val="000099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0099"/>
                </a:solidFill>
              </a:rPr>
              <a:t>СТРУКТУРА </a:t>
            </a:r>
            <a:br>
              <a:rPr lang="ru-RU" sz="3600" b="1" dirty="0" smtClean="0">
                <a:solidFill>
                  <a:srgbClr val="000099"/>
                </a:solidFill>
              </a:rPr>
            </a:br>
            <a:r>
              <a:rPr lang="ru-RU" sz="3600" b="1" dirty="0" smtClean="0">
                <a:solidFill>
                  <a:srgbClr val="000099"/>
                </a:solidFill>
              </a:rPr>
              <a:t>ОБРАЗОВАТЕЛЬНОЙ ДЕЯТЕЛЬНОСТИ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Autofit/>
          </a:bodyPr>
          <a:lstStyle/>
          <a:p>
            <a:pPr algn="ctr">
              <a:buFontTx/>
              <a:buNone/>
              <a:defRPr/>
            </a:pPr>
            <a:r>
              <a:rPr lang="ru-RU" sz="2700" b="1" i="1" dirty="0" smtClean="0">
                <a:solidFill>
                  <a:srgbClr val="FF0000"/>
                </a:solidFill>
              </a:rPr>
              <a:t>ОСНОВНАЯ ЧАСТЬ</a:t>
            </a:r>
            <a:endParaRPr lang="ru-RU" sz="2700" b="1" dirty="0" smtClean="0">
              <a:solidFill>
                <a:srgbClr val="FF0000"/>
              </a:solidFill>
            </a:endParaRPr>
          </a:p>
          <a:p>
            <a:pPr algn="just">
              <a:buFontTx/>
              <a:buNone/>
              <a:defRPr/>
            </a:pPr>
            <a:r>
              <a:rPr lang="ru-RU" sz="2700" b="1" dirty="0" smtClean="0">
                <a:solidFill>
                  <a:srgbClr val="000099"/>
                </a:solidFill>
              </a:rPr>
              <a:t>	</a:t>
            </a:r>
            <a:r>
              <a:rPr lang="ru-RU" sz="2400" b="1" dirty="0" smtClean="0">
                <a:solidFill>
                  <a:srgbClr val="000099"/>
                </a:solidFill>
              </a:rPr>
              <a:t>Наметив </a:t>
            </a:r>
            <a:r>
              <a:rPr lang="ru-RU" sz="2400" b="1" dirty="0">
                <a:solidFill>
                  <a:srgbClr val="000099"/>
                </a:solidFill>
              </a:rPr>
              <a:t>задачу для совместного выполнения, взрослый, как равноправный участник, предлагает всевозможные способы ее реализации. В самом процессе деятельности исподволь он «задает» развивающее содержание  (новые задания, способы деятельности и </a:t>
            </a:r>
            <a:r>
              <a:rPr lang="ru-RU" sz="2400" b="1" dirty="0" smtClean="0">
                <a:solidFill>
                  <a:srgbClr val="000099"/>
                </a:solidFill>
              </a:rPr>
              <a:t>пр.); </a:t>
            </a:r>
            <a:r>
              <a:rPr lang="ru-RU" sz="2400" b="1" dirty="0">
                <a:solidFill>
                  <a:srgbClr val="000099"/>
                </a:solidFill>
              </a:rPr>
              <a:t>предлагает свою идею или свой результат для детской критики; проявляет заинтересованность в результате других; включается во взаимную оценку и интерпретацию действий участников; усиливает интерес ребенка к работе сверстника, поощряет содержательное общение, провоцирует взаимные оценки, обсуждение возникающих проблем.</a:t>
            </a:r>
          </a:p>
          <a:p>
            <a:pPr algn="just">
              <a:defRPr/>
            </a:pPr>
            <a:endParaRPr lang="ru-RU" sz="27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0099"/>
                </a:solidFill>
              </a:rPr>
              <a:t>СТРУКТУРА </a:t>
            </a:r>
            <a:br>
              <a:rPr lang="ru-RU" sz="3600" b="1" dirty="0" smtClean="0">
                <a:solidFill>
                  <a:srgbClr val="000099"/>
                </a:solidFill>
              </a:rPr>
            </a:br>
            <a:r>
              <a:rPr lang="ru-RU" sz="3600" b="1" dirty="0" smtClean="0">
                <a:solidFill>
                  <a:srgbClr val="000099"/>
                </a:solidFill>
              </a:rPr>
              <a:t>ОБРАЗОВАТЕЛЬНОЙ ДЕЯТЕЛЬНОСТИ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00808"/>
            <a:ext cx="8445624" cy="3795315"/>
          </a:xfrm>
        </p:spPr>
        <p:txBody>
          <a:bodyPr>
            <a:noAutofit/>
          </a:bodyPr>
          <a:lstStyle/>
          <a:p>
            <a:pPr algn="ctr">
              <a:buFontTx/>
              <a:buNone/>
              <a:defRPr/>
            </a:pPr>
            <a:r>
              <a:rPr lang="ru-RU" sz="2700" b="1" dirty="0" smtClean="0">
                <a:solidFill>
                  <a:srgbClr val="FF0000"/>
                </a:solidFill>
              </a:rPr>
              <a:t>ЗАКЛЮЧИТЕЛЬНЫЙ ЭТАП</a:t>
            </a:r>
          </a:p>
          <a:p>
            <a:pPr algn="just">
              <a:buFontTx/>
              <a:buNone/>
              <a:defRPr/>
            </a:pPr>
            <a:r>
              <a:rPr lang="ru-RU" sz="2700" b="1" dirty="0" smtClean="0">
                <a:solidFill>
                  <a:srgbClr val="000099"/>
                </a:solidFill>
              </a:rPr>
              <a:t>	Прежде </a:t>
            </a:r>
            <a:r>
              <a:rPr lang="ru-RU" sz="2700" b="1" dirty="0">
                <a:solidFill>
                  <a:srgbClr val="000099"/>
                </a:solidFill>
              </a:rPr>
              <a:t>всего, его характеризует «открытый конец»: каждый ребенок работает в своем темпе и решает сам, закончил он или нет исследование, работу. </a:t>
            </a:r>
            <a:endParaRPr lang="ru-RU" sz="2700" b="1" dirty="0" smtClean="0">
              <a:solidFill>
                <a:srgbClr val="000099"/>
              </a:solidFill>
            </a:endParaRPr>
          </a:p>
          <a:p>
            <a:pPr algn="just">
              <a:buFontTx/>
              <a:buNone/>
              <a:defRPr/>
            </a:pPr>
            <a:r>
              <a:rPr lang="ru-RU" sz="2700" b="1" dirty="0">
                <a:solidFill>
                  <a:srgbClr val="000099"/>
                </a:solidFill>
              </a:rPr>
              <a:t>	</a:t>
            </a:r>
            <a:r>
              <a:rPr lang="ru-RU" sz="2700" b="1" dirty="0" smtClean="0">
                <a:solidFill>
                  <a:srgbClr val="000099"/>
                </a:solidFill>
              </a:rPr>
              <a:t>Оценка </a:t>
            </a:r>
            <a:r>
              <a:rPr lang="ru-RU" sz="2700" b="1" dirty="0">
                <a:solidFill>
                  <a:srgbClr val="000099"/>
                </a:solidFill>
              </a:rPr>
              <a:t>взрослым действий детей может быть дана лишь косвенно, как сопоставление результата с целью ребенка: что хотел сделать – что получилось.</a:t>
            </a:r>
          </a:p>
          <a:p>
            <a:pPr>
              <a:buFontTx/>
              <a:buNone/>
              <a:defRPr/>
            </a:pPr>
            <a:endParaRPr lang="ru-RU" sz="27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50304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0099"/>
                </a:solidFill>
              </a:rPr>
              <a:t>ОРГАНИЗАЦИЯ  ПРОСТРАНСТВА </a:t>
            </a:r>
            <a:br>
              <a:rPr lang="ru-RU" sz="3600" b="1" dirty="0" smtClean="0">
                <a:solidFill>
                  <a:srgbClr val="000099"/>
                </a:solidFill>
              </a:rPr>
            </a:br>
            <a:r>
              <a:rPr lang="ru-RU" sz="3600" b="1" dirty="0" smtClean="0">
                <a:solidFill>
                  <a:srgbClr val="000099"/>
                </a:solidFill>
              </a:rPr>
              <a:t> ОБРАЗОВАТЕЛЬНОЙ ДЕЯТЕЛЬНОСТИ</a:t>
            </a: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4214813"/>
          </a:xfrm>
        </p:spPr>
        <p:txBody>
          <a:bodyPr/>
          <a:lstStyle/>
          <a:p>
            <a:pPr algn="just">
              <a:defRPr/>
            </a:pPr>
            <a:r>
              <a:rPr lang="ru-RU" sz="2700" b="1" dirty="0" smtClean="0">
                <a:solidFill>
                  <a:srgbClr val="000099"/>
                </a:solidFill>
              </a:rPr>
              <a:t>Максимальное приближение </a:t>
            </a:r>
            <a:r>
              <a:rPr lang="ru-RU" sz="2700" b="1" dirty="0">
                <a:solidFill>
                  <a:srgbClr val="000099"/>
                </a:solidFill>
              </a:rPr>
              <a:t>к ситуации «круглого стола», приглашающего к равному участию в работе, осуждении, </a:t>
            </a:r>
            <a:r>
              <a:rPr lang="ru-RU" sz="2700" b="1" dirty="0" smtClean="0">
                <a:solidFill>
                  <a:srgbClr val="000099"/>
                </a:solidFill>
              </a:rPr>
              <a:t>исследовании.</a:t>
            </a:r>
          </a:p>
          <a:p>
            <a:pPr algn="just">
              <a:defRPr/>
            </a:pPr>
            <a:r>
              <a:rPr lang="ru-RU" sz="2700" b="1" dirty="0" smtClean="0">
                <a:solidFill>
                  <a:srgbClr val="000099"/>
                </a:solidFill>
              </a:rPr>
              <a:t>Свободный выбор детьми рабочего </a:t>
            </a:r>
            <a:r>
              <a:rPr lang="ru-RU" sz="2700" b="1" dirty="0">
                <a:solidFill>
                  <a:srgbClr val="000099"/>
                </a:solidFill>
              </a:rPr>
              <a:t>места, </a:t>
            </a:r>
            <a:r>
              <a:rPr lang="ru-RU" sz="2700" b="1" dirty="0" smtClean="0">
                <a:solidFill>
                  <a:srgbClr val="000099"/>
                </a:solidFill>
              </a:rPr>
              <a:t>перемещение, </a:t>
            </a:r>
            <a:r>
              <a:rPr lang="ru-RU" sz="2700" b="1" dirty="0">
                <a:solidFill>
                  <a:srgbClr val="000099"/>
                </a:solidFill>
              </a:rPr>
              <a:t>чтобы взять тот или иной материал, инструмент</a:t>
            </a:r>
            <a:r>
              <a:rPr lang="ru-RU" sz="2700" b="1" dirty="0" smtClean="0">
                <a:solidFill>
                  <a:srgbClr val="000099"/>
                </a:solidFill>
              </a:rPr>
              <a:t>.</a:t>
            </a:r>
          </a:p>
          <a:p>
            <a:pPr algn="just">
              <a:defRPr/>
            </a:pPr>
            <a:r>
              <a:rPr lang="ru-RU" sz="2700" b="1" dirty="0" smtClean="0">
                <a:solidFill>
                  <a:srgbClr val="000099"/>
                </a:solidFill>
              </a:rPr>
              <a:t>Партнер </a:t>
            </a:r>
            <a:r>
              <a:rPr lang="ru-RU" sz="2700" b="1" dirty="0">
                <a:solidFill>
                  <a:srgbClr val="000099"/>
                </a:solidFill>
              </a:rPr>
              <a:t>– взрослый всегда вместе (рядом) с детьми, в круге (в учительской позиции он вне круга, противостоит детям, над ними).</a:t>
            </a:r>
          </a:p>
          <a:p>
            <a:pPr algn="just">
              <a:buFontTx/>
              <a:buNone/>
              <a:defRPr/>
            </a:pPr>
            <a:endParaRPr lang="ru-RU" sz="2000" b="1" dirty="0">
              <a:solidFill>
                <a:schemeClr val="tx2"/>
              </a:solidFill>
            </a:endParaRPr>
          </a:p>
          <a:p>
            <a:pPr algn="just">
              <a:buFontTx/>
              <a:buNone/>
              <a:defRPr/>
            </a:pPr>
            <a:endParaRPr lang="ru-RU" sz="2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0099"/>
                </a:solidFill>
                <a:latin typeface="Georgia" pitchFamily="18" charset="0"/>
              </a:rPr>
              <a:t/>
            </a:r>
            <a:br>
              <a:rPr lang="ru-RU" sz="3600" b="1" dirty="0" smtClean="0">
                <a:solidFill>
                  <a:srgbClr val="000099"/>
                </a:solidFill>
                <a:latin typeface="Georgia" pitchFamily="18" charset="0"/>
              </a:rPr>
            </a:br>
            <a:r>
              <a:rPr lang="ru-RU" sz="3600" b="1" dirty="0" smtClean="0">
                <a:solidFill>
                  <a:srgbClr val="000099"/>
                </a:solidFill>
                <a:latin typeface="Georgia" pitchFamily="18" charset="0"/>
              </a:rPr>
              <a:t>«Золотые правила»</a:t>
            </a:r>
            <a:br>
              <a:rPr lang="ru-RU" sz="3600" b="1" dirty="0" smtClean="0">
                <a:solidFill>
                  <a:srgbClr val="000099"/>
                </a:solidFill>
                <a:latin typeface="Georgia" pitchFamily="18" charset="0"/>
              </a:rPr>
            </a:br>
            <a:r>
              <a:rPr lang="ru-RU" sz="3600" b="1" dirty="0" smtClean="0">
                <a:solidFill>
                  <a:srgbClr val="000099"/>
                </a:solidFill>
                <a:latin typeface="Georgia" pitchFamily="18" charset="0"/>
              </a:rPr>
              <a:t>системно - деятельностного подхода</a:t>
            </a:r>
            <a:endParaRPr lang="ru-RU" sz="3600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700" b="1" dirty="0" smtClean="0">
                <a:solidFill>
                  <a:srgbClr val="000099"/>
                </a:solidFill>
              </a:rPr>
              <a:t>Подари ребенку радость творчества, осознание авторского голоса</a:t>
            </a:r>
          </a:p>
          <a:p>
            <a:pPr>
              <a:lnSpc>
                <a:spcPct val="90000"/>
              </a:lnSpc>
            </a:pPr>
            <a:r>
              <a:rPr lang="ru-RU" sz="2700" b="1" dirty="0" smtClean="0">
                <a:solidFill>
                  <a:srgbClr val="000099"/>
                </a:solidFill>
              </a:rPr>
              <a:t>Веди  ребенка от собственного опыта к общественному</a:t>
            </a:r>
          </a:p>
          <a:p>
            <a:pPr>
              <a:lnSpc>
                <a:spcPct val="90000"/>
              </a:lnSpc>
            </a:pPr>
            <a:r>
              <a:rPr lang="ru-RU" sz="2700" b="1" dirty="0" smtClean="0">
                <a:solidFill>
                  <a:srgbClr val="000099"/>
                </a:solidFill>
              </a:rPr>
              <a:t>Будь не «НАД», а «РЯДОМ»</a:t>
            </a:r>
          </a:p>
          <a:p>
            <a:pPr>
              <a:lnSpc>
                <a:spcPct val="90000"/>
              </a:lnSpc>
            </a:pPr>
            <a:r>
              <a:rPr lang="ru-RU" sz="2700" b="1" dirty="0" smtClean="0">
                <a:solidFill>
                  <a:srgbClr val="000099"/>
                </a:solidFill>
              </a:rPr>
              <a:t>Радуйся вопросу, но отвечать не спеши</a:t>
            </a:r>
          </a:p>
          <a:p>
            <a:pPr>
              <a:lnSpc>
                <a:spcPct val="90000"/>
              </a:lnSpc>
            </a:pPr>
            <a:r>
              <a:rPr lang="ru-RU" sz="2700" b="1" dirty="0" smtClean="0">
                <a:solidFill>
                  <a:srgbClr val="000099"/>
                </a:solidFill>
              </a:rPr>
              <a:t>Учи анализировать каждый этап работы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</a:pPr>
            <a:r>
              <a:rPr lang="ru-RU" dirty="0">
                <a:effectLst/>
                <a:latin typeface="Times New Roman"/>
                <a:ea typeface="Calibri"/>
                <a:cs typeface="Times New Roman"/>
              </a:rPr>
              <a:t>Оформление конспекта</a:t>
            </a:r>
            <a:endParaRPr lang="ru-RU" sz="3600" dirty="0">
              <a:effectLst/>
              <a:ea typeface="Calibri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Методическая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разработка образовательной деятельности по теме: «,,,,,,,,,»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Возраст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воспитанников (младенческий, ранний 2-3 год жизни, дошкольный 4 год, дошкольный 5 год, старший дошкольный 6 год, старший дошкольный 7 год).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Виды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деятельности: п. 2.7. ФГОС ДО.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Образовательные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области: п.2.6.</a:t>
            </a:r>
            <a:r>
              <a:rPr lang="ru-RU" sz="2400" dirty="0">
                <a:ea typeface="Calibri"/>
                <a:cs typeface="Times New Roman"/>
              </a:rPr>
              <a:t>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ФГОС ДО.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Цель</a:t>
            </a:r>
            <a:r>
              <a:rPr lang="ru-RU" dirty="0">
                <a:latin typeface="Times New Roman"/>
                <a:ea typeface="Calibri"/>
                <a:cs typeface="Times New Roman"/>
              </a:rPr>
              <a:t>: п.4.6.</a:t>
            </a:r>
            <a:r>
              <a:rPr lang="ru-RU" sz="2400" dirty="0">
                <a:ea typeface="Calibri"/>
                <a:cs typeface="Times New Roman"/>
              </a:rPr>
              <a:t>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ФГОС ДО.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Задачи</a:t>
            </a:r>
            <a:r>
              <a:rPr lang="ru-RU" dirty="0">
                <a:latin typeface="Times New Roman"/>
                <a:ea typeface="Calibri"/>
                <a:cs typeface="Times New Roman"/>
              </a:rPr>
              <a:t>:</a:t>
            </a:r>
            <a:r>
              <a:rPr lang="ru-RU" sz="2400" dirty="0">
                <a:ea typeface="Calibri"/>
                <a:cs typeface="Times New Roman"/>
              </a:rPr>
              <a:t>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п.2.6. ФГОС ДО.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Предварительная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работа если необходимо.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В таблице курсивом оформляются все примечания, пояснения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219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0648"/>
            <a:ext cx="6084887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993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6192688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000099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4800" b="1" dirty="0" smtClean="0">
                <a:solidFill>
                  <a:srgbClr val="000099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800" dirty="0">
                <a:solidFill>
                  <a:srgbClr val="000099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4800" dirty="0">
                <a:solidFill>
                  <a:srgbClr val="000099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800" b="1" dirty="0" smtClean="0">
                <a:solidFill>
                  <a:srgbClr val="000099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СПАСИБО </a:t>
            </a:r>
            <a:br>
              <a:rPr lang="ru-RU" sz="4800" b="1" dirty="0" smtClean="0">
                <a:solidFill>
                  <a:srgbClr val="000099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800" b="1" dirty="0" smtClean="0">
                <a:solidFill>
                  <a:srgbClr val="000099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 ВНИМАНИЕ!</a:t>
            </a:r>
            <a:br>
              <a:rPr lang="ru-RU" sz="4800" b="1" dirty="0" smtClean="0">
                <a:solidFill>
                  <a:srgbClr val="000099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800" b="1" dirty="0" smtClean="0">
                <a:solidFill>
                  <a:srgbClr val="000099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4800" b="1" dirty="0" smtClean="0">
                <a:solidFill>
                  <a:srgbClr val="000099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800" dirty="0" smtClean="0">
                <a:solidFill>
                  <a:srgbClr val="000099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УСПЕХОВ ВАМ!</a:t>
            </a: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endParaRPr lang="ru-RU" sz="36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99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Системно - ДеятельнОСТНЫЙ ПОДХОД</a:t>
            </a:r>
            <a:endParaRPr lang="ru-RU" dirty="0">
              <a:solidFill>
                <a:srgbClr val="000099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896" cy="4525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800" b="1" dirty="0" smtClean="0">
                <a:solidFill>
                  <a:srgbClr val="000099"/>
                </a:solidFill>
              </a:rPr>
              <a:t>    Системно - деятельностный подход  </a:t>
            </a:r>
            <a:r>
              <a:rPr lang="ru-RU" sz="2800" b="1" dirty="0" smtClean="0">
                <a:solidFill>
                  <a:srgbClr val="000099"/>
                </a:solidFill>
              </a:rPr>
              <a:t>в образовательном процессе </a:t>
            </a:r>
            <a:r>
              <a:rPr lang="ru-RU" sz="2800" b="1" dirty="0" smtClean="0">
                <a:solidFill>
                  <a:srgbClr val="000099"/>
                </a:solidFill>
              </a:rPr>
              <a:t>позволяет создать условия, в которых дети выступают активными участниками образовательной деятельности, учатся самостоятельно добывать знания и применять их на практике. Именно знания и умения, которые ребенок получает не в готовом виде, а входе активного взаимодействия с окружающим миром, становятся для него бесценным опытом, определяющим его успешность на последующих этапах обучения.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43528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99"/>
                </a:solidFill>
                <a:latin typeface="Georgia" pitchFamily="18" charset="0"/>
              </a:rPr>
              <a:t>В рамках </a:t>
            </a:r>
            <a:r>
              <a:rPr lang="ru-RU" sz="2800" dirty="0" smtClean="0">
                <a:solidFill>
                  <a:srgbClr val="000099"/>
                </a:solidFill>
                <a:latin typeface="Georgia" pitchFamily="18" charset="0"/>
              </a:rPr>
              <a:t>системно-</a:t>
            </a:r>
            <a:r>
              <a:rPr lang="ru-RU" sz="2800" dirty="0" err="1" smtClean="0">
                <a:solidFill>
                  <a:srgbClr val="000099"/>
                </a:solidFill>
                <a:latin typeface="Georgia" pitchFamily="18" charset="0"/>
              </a:rPr>
              <a:t>деятельностного</a:t>
            </a:r>
            <a:r>
              <a:rPr lang="ru-RU" sz="2800" dirty="0" smtClean="0">
                <a:solidFill>
                  <a:srgbClr val="000099"/>
                </a:solidFill>
                <a:latin typeface="Georgia" pitchFamily="18" charset="0"/>
              </a:rPr>
              <a:t> </a:t>
            </a:r>
            <a:r>
              <a:rPr lang="ru-RU" sz="2800" dirty="0" smtClean="0">
                <a:solidFill>
                  <a:srgbClr val="000099"/>
                </a:solidFill>
                <a:latin typeface="Georgia" pitchFamily="18" charset="0"/>
              </a:rPr>
              <a:t>подхода перед педагогом стоят следующие задачи:</a:t>
            </a:r>
            <a:r>
              <a:rPr lang="ru-RU" sz="2800" dirty="0" smtClean="0">
                <a:solidFill>
                  <a:srgbClr val="000099"/>
                </a:solidFill>
              </a:rPr>
              <a:t/>
            </a:r>
            <a:br>
              <a:rPr lang="ru-RU" sz="2800" dirty="0" smtClean="0">
                <a:solidFill>
                  <a:srgbClr val="000099"/>
                </a:solidFill>
              </a:rPr>
            </a:br>
            <a:endParaRPr lang="ru-RU" sz="2800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>
                <a:solidFill>
                  <a:srgbClr val="000099"/>
                </a:solidFill>
              </a:rPr>
              <a:t>создать условия  для того, чтобы сделать процесс приобретения знаний ребенком  </a:t>
            </a:r>
            <a:r>
              <a:rPr lang="ru-RU" b="1" i="1" u="sng" dirty="0" smtClean="0">
                <a:solidFill>
                  <a:srgbClr val="000099"/>
                </a:solidFill>
              </a:rPr>
              <a:t>мотивированным</a:t>
            </a:r>
            <a:r>
              <a:rPr lang="ru-RU" b="1" i="1" dirty="0" smtClean="0">
                <a:solidFill>
                  <a:srgbClr val="000099"/>
                </a:solidFill>
              </a:rPr>
              <a:t>;</a:t>
            </a:r>
          </a:p>
          <a:p>
            <a:r>
              <a:rPr lang="ru-RU" b="1" i="1" dirty="0" smtClean="0">
                <a:solidFill>
                  <a:srgbClr val="000099"/>
                </a:solidFill>
              </a:rPr>
              <a:t>учить ребенка самостоятельно ставить перед собой цель и находить пути, в том числе средства, ее достижения;</a:t>
            </a:r>
          </a:p>
          <a:p>
            <a:r>
              <a:rPr lang="ru-RU" b="1" i="1" dirty="0" smtClean="0">
                <a:solidFill>
                  <a:srgbClr val="000099"/>
                </a:solidFill>
              </a:rPr>
              <a:t>помогать ребенку сформировать у себя  умения контроля и самоконтроля, оценки и самооценки.</a:t>
            </a:r>
          </a:p>
          <a:p>
            <a:endParaRPr lang="ru-RU" b="1" i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35899" y="3351475"/>
            <a:ext cx="4714875" cy="2741821"/>
          </a:xfrm>
          <a:prstGeom prst="rect">
            <a:avLst/>
          </a:prstGeom>
          <a:solidFill>
            <a:schemeClr val="bg1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78075" y="3415394"/>
            <a:ext cx="3436937" cy="1453766"/>
          </a:xfrm>
          <a:prstGeom prst="rect">
            <a:avLst/>
          </a:prstGeom>
          <a:solidFill>
            <a:schemeClr val="bg1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Прямоугольник 1"/>
          <p:cNvSpPr>
            <a:spLocks noChangeArrowheads="1"/>
          </p:cNvSpPr>
          <p:nvPr/>
        </p:nvSpPr>
        <p:spPr bwMode="auto">
          <a:xfrm>
            <a:off x="2915816" y="1700808"/>
            <a:ext cx="265573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ru-RU" sz="4400" b="1" dirty="0">
                <a:solidFill>
                  <a:srgbClr val="BC0000"/>
                </a:solidFill>
              </a:rPr>
              <a:t>Ребенок</a:t>
            </a:r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 flipH="1">
            <a:off x="2809742" y="2645572"/>
            <a:ext cx="720725" cy="720725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5056187" y="2627573"/>
            <a:ext cx="720725" cy="720725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3"/>
          <p:cNvSpPr>
            <a:spLocks noChangeArrowheads="1"/>
          </p:cNvSpPr>
          <p:nvPr/>
        </p:nvSpPr>
        <p:spPr bwMode="auto">
          <a:xfrm>
            <a:off x="1259632" y="3573016"/>
            <a:ext cx="220925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 dirty="0">
                <a:solidFill>
                  <a:srgbClr val="0000CC"/>
                </a:solidFill>
              </a:rPr>
              <a:t>Активный </a:t>
            </a:r>
            <a:endParaRPr lang="ru-RU" sz="3200" b="1" i="1" dirty="0" smtClean="0">
              <a:solidFill>
                <a:srgbClr val="0000CC"/>
              </a:solidFill>
            </a:endParaRPr>
          </a:p>
          <a:p>
            <a:r>
              <a:rPr lang="ru-RU" sz="3200" b="1" i="1" dirty="0" smtClean="0">
                <a:solidFill>
                  <a:srgbClr val="0000CC"/>
                </a:solidFill>
              </a:rPr>
              <a:t>деятель</a:t>
            </a:r>
            <a:endParaRPr lang="ru-RU" sz="3200" b="1" i="1" dirty="0">
              <a:solidFill>
                <a:srgbClr val="0000CC"/>
              </a:solidFill>
            </a:endParaRPr>
          </a:p>
        </p:txBody>
      </p:sp>
      <p:sp>
        <p:nvSpPr>
          <p:cNvPr id="8" name="Прямоугольник 4"/>
          <p:cNvSpPr>
            <a:spLocks noChangeArrowheads="1"/>
          </p:cNvSpPr>
          <p:nvPr/>
        </p:nvSpPr>
        <p:spPr bwMode="auto">
          <a:xfrm>
            <a:off x="4143361" y="3394735"/>
            <a:ext cx="457202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rgbClr val="0000CC"/>
                </a:solidFill>
              </a:rPr>
              <a:t>«Открыватель» окружающего мира, самого себя как личности и других людей в этом мире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"/>
          <p:cNvSpPr>
            <a:spLocks noChangeArrowheads="1"/>
          </p:cNvSpPr>
          <p:nvPr/>
        </p:nvSpPr>
        <p:spPr bwMode="auto">
          <a:xfrm>
            <a:off x="214313" y="260649"/>
            <a:ext cx="59418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BC0000"/>
                </a:solidFill>
              </a:rPr>
              <a:t>Воспитатель-организатор </a:t>
            </a:r>
            <a:endParaRPr lang="ru-RU" sz="4000" b="1" dirty="0">
              <a:solidFill>
                <a:srgbClr val="BC0000"/>
              </a:solidFill>
            </a:endParaRPr>
          </a:p>
        </p:txBody>
      </p:sp>
      <p:sp>
        <p:nvSpPr>
          <p:cNvPr id="3" name="Text Box 33"/>
          <p:cNvSpPr txBox="1">
            <a:spLocks noChangeArrowheads="1"/>
          </p:cNvSpPr>
          <p:nvPr/>
        </p:nvSpPr>
        <p:spPr bwMode="auto">
          <a:xfrm>
            <a:off x="2195736" y="1124744"/>
            <a:ext cx="6694265" cy="2246769"/>
          </a:xfrm>
          <a:prstGeom prst="rect">
            <a:avLst/>
          </a:prstGeom>
          <a:solidFill>
            <a:schemeClr val="bg1"/>
          </a:solidFill>
          <a:ln w="9525">
            <a:solidFill>
              <a:srgbClr val="0099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CC"/>
                </a:solidFill>
              </a:rPr>
              <a:t>Моделирует образовательные ситуации; </a:t>
            </a:r>
          </a:p>
          <a:p>
            <a:r>
              <a:rPr lang="ru-RU" sz="2800" dirty="0">
                <a:solidFill>
                  <a:srgbClr val="0000CC"/>
                </a:solidFill>
              </a:rPr>
              <a:t>Выбирает способы и средства;</a:t>
            </a:r>
          </a:p>
          <a:p>
            <a:r>
              <a:rPr lang="ru-RU" sz="2800" dirty="0">
                <a:solidFill>
                  <a:srgbClr val="0000CC"/>
                </a:solidFill>
              </a:rPr>
              <a:t>Организует образовательный процесс;</a:t>
            </a:r>
          </a:p>
          <a:p>
            <a:r>
              <a:rPr lang="ru-RU" sz="2800" dirty="0">
                <a:solidFill>
                  <a:srgbClr val="0000CC"/>
                </a:solidFill>
              </a:rPr>
              <a:t>Задает детям вопросы;</a:t>
            </a:r>
          </a:p>
          <a:p>
            <a:r>
              <a:rPr lang="ru-RU" sz="2800" dirty="0">
                <a:solidFill>
                  <a:srgbClr val="0000CC"/>
                </a:solidFill>
              </a:rPr>
              <a:t>Предлагает игры и задания.</a:t>
            </a:r>
          </a:p>
        </p:txBody>
      </p:sp>
      <p:sp>
        <p:nvSpPr>
          <p:cNvPr id="4" name="Text Box 34"/>
          <p:cNvSpPr txBox="1">
            <a:spLocks noChangeArrowheads="1"/>
          </p:cNvSpPr>
          <p:nvPr/>
        </p:nvSpPr>
        <p:spPr bwMode="auto">
          <a:xfrm>
            <a:off x="446088" y="4500570"/>
            <a:ext cx="8055002" cy="1815882"/>
          </a:xfrm>
          <a:prstGeom prst="rect">
            <a:avLst/>
          </a:prstGeom>
          <a:solidFill>
            <a:schemeClr val="bg1"/>
          </a:solidFill>
          <a:ln w="9525">
            <a:solidFill>
              <a:srgbClr val="0099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BC0000"/>
                </a:solidFill>
              </a:rPr>
              <a:t>Если ребенок говорит: </a:t>
            </a:r>
            <a:r>
              <a:rPr lang="ru-RU" sz="2800" b="1" dirty="0">
                <a:solidFill>
                  <a:srgbClr val="BC0000"/>
                </a:solidFill>
              </a:rPr>
              <a:t>«Хочу узнать!», «Хочу научиться!»,.«Как интересно!»</a:t>
            </a:r>
            <a:r>
              <a:rPr lang="ru-RU" sz="2800" dirty="0">
                <a:solidFill>
                  <a:srgbClr val="BC0000"/>
                </a:solidFill>
              </a:rPr>
              <a:t>, значит, воспитателю удалось исполнить роль организатора.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57466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BC0000"/>
                </a:solidFill>
              </a:rPr>
              <a:t>Воспитатель </a:t>
            </a:r>
            <a:r>
              <a:rPr lang="ru-RU" sz="4000" b="1" dirty="0" smtClean="0">
                <a:solidFill>
                  <a:srgbClr val="BC0000"/>
                </a:solidFill>
              </a:rPr>
              <a:t>- помощник</a:t>
            </a:r>
            <a:endParaRPr lang="ru-RU" sz="4000" b="1" dirty="0">
              <a:solidFill>
                <a:srgbClr val="BC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908720"/>
            <a:ext cx="80648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00CC"/>
                </a:solidFill>
              </a:rPr>
              <a:t>Создает комфортную среду;</a:t>
            </a:r>
          </a:p>
          <a:p>
            <a:r>
              <a:rPr lang="ru-RU" sz="2800" b="1" dirty="0" smtClean="0">
                <a:solidFill>
                  <a:srgbClr val="0000CC"/>
                </a:solidFill>
              </a:rPr>
              <a:t>Отвечает на вопросы детей;</a:t>
            </a:r>
          </a:p>
          <a:p>
            <a:r>
              <a:rPr lang="ru-RU" sz="2800" b="1" dirty="0" smtClean="0">
                <a:solidFill>
                  <a:srgbClr val="0000CC"/>
                </a:solidFill>
              </a:rPr>
              <a:t>В ситуации затруднения помогает каждому ребенку получить результат;</a:t>
            </a:r>
          </a:p>
          <a:p>
            <a:r>
              <a:rPr lang="ru-RU" sz="2800" b="1" dirty="0" smtClean="0">
                <a:solidFill>
                  <a:srgbClr val="0000CC"/>
                </a:solidFill>
              </a:rPr>
              <a:t>Замечает и фиксирует успех ребенка;</a:t>
            </a:r>
          </a:p>
          <a:p>
            <a:r>
              <a:rPr lang="ru-RU" sz="2800" b="1" dirty="0" smtClean="0">
                <a:solidFill>
                  <a:srgbClr val="0000CC"/>
                </a:solidFill>
              </a:rPr>
              <a:t>Поддерживает веру в свои силы.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3861048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BC0000"/>
                </a:solidFill>
              </a:rPr>
              <a:t>Если детям психологически комфортно в образовательной деятельности, если они свободно обращаются за помощью к взрослым или сверстникам, не боятся высказывать свои мнения, обсуждать различные проблемы, значит, воспитателю удалась роль помощника.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62013" y="109538"/>
            <a:ext cx="8281987" cy="1087214"/>
          </a:xfrm>
        </p:spPr>
        <p:txBody>
          <a:bodyPr anchor="b">
            <a:normAutofit/>
          </a:bodyPr>
          <a:lstStyle/>
          <a:p>
            <a:r>
              <a:rPr lang="ru-RU" sz="3600" dirty="0" smtClean="0">
                <a:solidFill>
                  <a:srgbClr val="000099"/>
                </a:solidFill>
              </a:rPr>
              <a:t>образовательная </a:t>
            </a:r>
            <a:r>
              <a:rPr lang="ru-RU" sz="3600" dirty="0" smtClean="0">
                <a:solidFill>
                  <a:srgbClr val="000099"/>
                </a:solidFill>
              </a:rPr>
              <a:t>деятельность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4294967295"/>
          </p:nvPr>
        </p:nvSpPr>
        <p:spPr>
          <a:xfrm>
            <a:off x="0" y="1989138"/>
            <a:ext cx="8501063" cy="4652962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ru-RU" sz="30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3000" b="1" i="1" dirty="0">
                <a:solidFill>
                  <a:srgbClr val="000099"/>
                </a:solidFill>
                <a:cs typeface="Times New Roman" pitchFamily="18" charset="0"/>
              </a:rPr>
              <a:t>Реализуется через организацию различных видов детской деятельности </a:t>
            </a:r>
            <a:r>
              <a:rPr lang="ru-RU" sz="3000" b="1" i="1" dirty="0" smtClean="0">
                <a:solidFill>
                  <a:srgbClr val="000099"/>
                </a:solidFill>
                <a:cs typeface="Times New Roman" pitchFamily="18" charset="0"/>
              </a:rPr>
              <a:t>и </a:t>
            </a:r>
            <a:r>
              <a:rPr lang="ru-RU" sz="3000" b="1" i="1" dirty="0">
                <a:solidFill>
                  <a:srgbClr val="000099"/>
                </a:solidFill>
                <a:cs typeface="Times New Roman" pitchFamily="18" charset="0"/>
              </a:rPr>
              <a:t>их интеграцию с использованием разнообразных форм и методов работы, выбор которых осуществляется педагогами самостоятельно в зависимости от контингента детей, уровня освоения Программы и решения конкретных образовательных задач. </a:t>
            </a:r>
          </a:p>
          <a:p>
            <a:pPr algn="ctr">
              <a:defRPr/>
            </a:pPr>
            <a:endParaRPr lang="ru-RU" sz="3000" b="1" i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077"/>
            <a:ext cx="8229600" cy="750627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0099"/>
                </a:solidFill>
              </a:rPr>
              <a:t>структура </a:t>
            </a:r>
            <a:r>
              <a:rPr lang="ru-RU" sz="2400" dirty="0" smtClean="0">
                <a:solidFill>
                  <a:srgbClr val="000099"/>
                </a:solidFill>
              </a:rPr>
              <a:t>ОД </a:t>
            </a:r>
            <a:r>
              <a:rPr lang="ru-RU" sz="2400" dirty="0" smtClean="0">
                <a:solidFill>
                  <a:srgbClr val="000099"/>
                </a:solidFill>
              </a:rPr>
              <a:t>на основе системно -деятельностного подхода</a:t>
            </a:r>
            <a:endParaRPr lang="ru-RU" sz="2400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97666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0099"/>
                </a:solidFill>
              </a:rPr>
              <a:t>1</a:t>
            </a:r>
            <a:r>
              <a:rPr lang="ru-RU" b="1" dirty="0" smtClean="0">
                <a:solidFill>
                  <a:srgbClr val="000099"/>
                </a:solidFill>
              </a:rPr>
              <a:t>. Введение </a:t>
            </a:r>
            <a:r>
              <a:rPr lang="ru-RU" b="1" dirty="0" smtClean="0">
                <a:solidFill>
                  <a:srgbClr val="000099"/>
                </a:solidFill>
              </a:rPr>
              <a:t>в образовательную деятельность (организация детей)</a:t>
            </a:r>
          </a:p>
          <a:p>
            <a:pPr>
              <a:buNone/>
            </a:pPr>
            <a:r>
              <a:rPr lang="ru-RU" b="1" dirty="0" smtClean="0">
                <a:solidFill>
                  <a:srgbClr val="000099"/>
                </a:solidFill>
              </a:rPr>
              <a:t>2. Создание проблемной ситуации: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0099"/>
                </a:solidFill>
              </a:rPr>
              <a:t>     целевая установка;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0099"/>
                </a:solidFill>
              </a:rPr>
              <a:t>     мотивирование к </a:t>
            </a:r>
            <a:r>
              <a:rPr lang="ru-RU" b="1" dirty="0">
                <a:solidFill>
                  <a:srgbClr val="000099"/>
                </a:solidFill>
              </a:rPr>
              <a:t>деятельности: помоги игрушке, помоги мне, </a:t>
            </a:r>
            <a:r>
              <a:rPr lang="ru-RU" b="1" dirty="0" smtClean="0">
                <a:solidFill>
                  <a:srgbClr val="000099"/>
                </a:solidFill>
              </a:rPr>
              <a:t>   создание </a:t>
            </a:r>
            <a:r>
              <a:rPr lang="ru-RU" b="1" dirty="0">
                <a:solidFill>
                  <a:srgbClr val="000099"/>
                </a:solidFill>
              </a:rPr>
              <a:t>предметов своими руками для </a:t>
            </a:r>
            <a:r>
              <a:rPr lang="ru-RU" b="1" dirty="0" smtClean="0">
                <a:solidFill>
                  <a:srgbClr val="000099"/>
                </a:solidFill>
              </a:rPr>
              <a:t>себя.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0099"/>
                </a:solidFill>
              </a:rPr>
              <a:t>  - тема </a:t>
            </a:r>
            <a:r>
              <a:rPr lang="ru-RU" b="1" dirty="0">
                <a:solidFill>
                  <a:srgbClr val="000099"/>
                </a:solidFill>
              </a:rPr>
              <a:t>образовательной деятельности не </a:t>
            </a:r>
            <a:r>
              <a:rPr lang="ru-RU" b="1" dirty="0" smtClean="0">
                <a:solidFill>
                  <a:srgbClr val="000099"/>
                </a:solidFill>
              </a:rPr>
              <a:t>навязана </a:t>
            </a:r>
            <a:r>
              <a:rPr lang="ru-RU" b="1" dirty="0">
                <a:solidFill>
                  <a:srgbClr val="000099"/>
                </a:solidFill>
              </a:rPr>
              <a:t>педагогом, </a:t>
            </a:r>
            <a:r>
              <a:rPr lang="ru-RU" b="1" dirty="0" smtClean="0">
                <a:solidFill>
                  <a:srgbClr val="000099"/>
                </a:solidFill>
              </a:rPr>
              <a:t>создастся    проблемная </a:t>
            </a:r>
            <a:r>
              <a:rPr lang="ru-RU" b="1" dirty="0">
                <a:solidFill>
                  <a:srgbClr val="000099"/>
                </a:solidFill>
              </a:rPr>
              <a:t>ситуацию (затруднение), которая активизирует воспитанников и вызывает у них </a:t>
            </a:r>
            <a:r>
              <a:rPr lang="ru-RU" b="1" dirty="0" smtClean="0">
                <a:solidFill>
                  <a:srgbClr val="000099"/>
                </a:solidFill>
              </a:rPr>
              <a:t>интерес.</a:t>
            </a:r>
          </a:p>
          <a:p>
            <a:pPr>
              <a:buNone/>
            </a:pPr>
            <a:r>
              <a:rPr lang="ru-RU" b="1" dirty="0" smtClean="0">
                <a:solidFill>
                  <a:srgbClr val="000099"/>
                </a:solidFill>
              </a:rPr>
              <a:t> 3. </a:t>
            </a:r>
            <a:endParaRPr lang="ru-RU" b="1" dirty="0" smtClean="0">
              <a:solidFill>
                <a:srgbClr val="000099"/>
              </a:solidFill>
            </a:endParaRPr>
          </a:p>
          <a:p>
            <a:pPr>
              <a:buNone/>
            </a:pPr>
            <a:r>
              <a:rPr lang="ru-RU" b="1" dirty="0">
                <a:solidFill>
                  <a:srgbClr val="000099"/>
                </a:solidFill>
              </a:rPr>
              <a:t>а</a:t>
            </a:r>
            <a:r>
              <a:rPr lang="ru-RU" b="1" dirty="0" smtClean="0">
                <a:solidFill>
                  <a:srgbClr val="000099"/>
                </a:solidFill>
              </a:rPr>
              <a:t>) </a:t>
            </a:r>
            <a:r>
              <a:rPr lang="ru-RU" b="1" dirty="0" smtClean="0">
                <a:solidFill>
                  <a:srgbClr val="000099"/>
                </a:solidFill>
              </a:rPr>
              <a:t>Проектирование </a:t>
            </a:r>
            <a:r>
              <a:rPr lang="ru-RU" b="1" dirty="0" smtClean="0">
                <a:solidFill>
                  <a:srgbClr val="000099"/>
                </a:solidFill>
              </a:rPr>
              <a:t>решений проблемной ситуации:</a:t>
            </a:r>
          </a:p>
          <a:p>
            <a:pPr>
              <a:buNone/>
            </a:pPr>
            <a:r>
              <a:rPr lang="ru-RU" b="1" dirty="0" smtClean="0">
                <a:solidFill>
                  <a:srgbClr val="000099"/>
                </a:solidFill>
              </a:rPr>
              <a:t>     - с </a:t>
            </a:r>
            <a:r>
              <a:rPr lang="ru-RU" b="1" dirty="0">
                <a:solidFill>
                  <a:srgbClr val="000099"/>
                </a:solidFill>
              </a:rPr>
              <a:t>помощью подводящего диалога </a:t>
            </a:r>
            <a:r>
              <a:rPr lang="ru-RU" b="1" dirty="0" smtClean="0">
                <a:solidFill>
                  <a:srgbClr val="000099"/>
                </a:solidFill>
              </a:rPr>
              <a:t>педагог помогает </a:t>
            </a:r>
            <a:r>
              <a:rPr lang="ru-RU" b="1" dirty="0">
                <a:solidFill>
                  <a:srgbClr val="000099"/>
                </a:solidFill>
              </a:rPr>
              <a:t>воспитанникам  самостоятельно выйти из проблемной ситуации, найти пути ее </a:t>
            </a:r>
            <a:r>
              <a:rPr lang="ru-RU" b="1" dirty="0" smtClean="0">
                <a:solidFill>
                  <a:srgbClr val="000099"/>
                </a:solidFill>
              </a:rPr>
              <a:t>решения.</a:t>
            </a:r>
          </a:p>
          <a:p>
            <a:pPr>
              <a:buNone/>
            </a:pPr>
            <a:r>
              <a:rPr lang="ru-RU" b="1" dirty="0" smtClean="0">
                <a:solidFill>
                  <a:srgbClr val="000099"/>
                </a:solidFill>
              </a:rPr>
              <a:t> </a:t>
            </a:r>
            <a:r>
              <a:rPr lang="ru-RU" b="1" dirty="0" smtClean="0">
                <a:solidFill>
                  <a:srgbClr val="000099"/>
                </a:solidFill>
              </a:rPr>
              <a:t>б) </a:t>
            </a:r>
            <a:r>
              <a:rPr lang="ru-RU" b="1" dirty="0" smtClean="0">
                <a:solidFill>
                  <a:srgbClr val="000099"/>
                </a:solidFill>
              </a:rPr>
              <a:t>Выполнение действий: </a:t>
            </a:r>
          </a:p>
          <a:p>
            <a:pPr>
              <a:buNone/>
            </a:pPr>
            <a:r>
              <a:rPr lang="ru-RU" b="1" dirty="0" smtClean="0">
                <a:solidFill>
                  <a:srgbClr val="000099"/>
                </a:solidFill>
              </a:rPr>
              <a:t>    - для </a:t>
            </a:r>
            <a:r>
              <a:rPr lang="ru-RU" b="1" dirty="0">
                <a:solidFill>
                  <a:srgbClr val="000099"/>
                </a:solidFill>
              </a:rPr>
              <a:t>решения проблемной ситуации используется дидактический </a:t>
            </a:r>
            <a:r>
              <a:rPr lang="ru-RU" b="1" dirty="0" smtClean="0">
                <a:solidFill>
                  <a:srgbClr val="000099"/>
                </a:solidFill>
              </a:rPr>
              <a:t>материал, разные </a:t>
            </a:r>
            <a:r>
              <a:rPr lang="ru-RU" b="1" dirty="0">
                <a:solidFill>
                  <a:srgbClr val="000099"/>
                </a:solidFill>
              </a:rPr>
              <a:t>формы организации </a:t>
            </a:r>
            <a:r>
              <a:rPr lang="ru-RU" b="1" dirty="0" smtClean="0">
                <a:solidFill>
                  <a:srgbClr val="000099"/>
                </a:solidFill>
              </a:rPr>
              <a:t>детей, а также предусматривает  самопроверку </a:t>
            </a:r>
            <a:r>
              <a:rPr lang="ru-RU" b="1" dirty="0">
                <a:solidFill>
                  <a:srgbClr val="000099"/>
                </a:solidFill>
              </a:rPr>
              <a:t>и коррекцию </a:t>
            </a:r>
            <a:r>
              <a:rPr lang="ru-RU" b="1" dirty="0" smtClean="0">
                <a:solidFill>
                  <a:srgbClr val="000099"/>
                </a:solidFill>
              </a:rPr>
              <a:t>деятельности, </a:t>
            </a:r>
            <a:r>
              <a:rPr lang="ru-RU" b="1" dirty="0">
                <a:solidFill>
                  <a:srgbClr val="000099"/>
                </a:solidFill>
              </a:rPr>
              <a:t>возможность применения «нового» </a:t>
            </a:r>
            <a:r>
              <a:rPr lang="ru-RU" b="1" dirty="0" smtClean="0">
                <a:solidFill>
                  <a:srgbClr val="000099"/>
                </a:solidFill>
              </a:rPr>
              <a:t>знания. </a:t>
            </a:r>
          </a:p>
          <a:p>
            <a:pPr>
              <a:buNone/>
            </a:pPr>
            <a:r>
              <a:rPr lang="ru-RU" b="1" dirty="0" smtClean="0">
                <a:solidFill>
                  <a:srgbClr val="000099"/>
                </a:solidFill>
              </a:rPr>
              <a:t> </a:t>
            </a:r>
            <a:r>
              <a:rPr lang="ru-RU" b="1" dirty="0" smtClean="0">
                <a:solidFill>
                  <a:srgbClr val="000099"/>
                </a:solidFill>
              </a:rPr>
              <a:t>4. </a:t>
            </a:r>
            <a:r>
              <a:rPr lang="ru-RU" b="1" dirty="0" smtClean="0">
                <a:solidFill>
                  <a:srgbClr val="000099"/>
                </a:solidFill>
              </a:rPr>
              <a:t>Подведение итогов, анализ результатов деятельности:</a:t>
            </a:r>
          </a:p>
          <a:p>
            <a:pPr>
              <a:buNone/>
            </a:pPr>
            <a:r>
              <a:rPr lang="ru-RU" b="1" dirty="0" smtClean="0">
                <a:solidFill>
                  <a:srgbClr val="000099"/>
                </a:solidFill>
              </a:rPr>
              <a:t>   - эмоциональную </a:t>
            </a:r>
            <a:r>
              <a:rPr lang="ru-RU" b="1" dirty="0">
                <a:solidFill>
                  <a:srgbClr val="000099"/>
                </a:solidFill>
              </a:rPr>
              <a:t>оценку </a:t>
            </a:r>
            <a:r>
              <a:rPr lang="ru-RU" b="1" dirty="0" smtClean="0">
                <a:solidFill>
                  <a:srgbClr val="000099"/>
                </a:solidFill>
              </a:rPr>
              <a:t>деятельности, рефлексия </a:t>
            </a:r>
            <a:r>
              <a:rPr lang="ru-RU" b="1" dirty="0">
                <a:solidFill>
                  <a:srgbClr val="000099"/>
                </a:solidFill>
              </a:rPr>
              <a:t>групповой </a:t>
            </a:r>
            <a:r>
              <a:rPr lang="ru-RU" b="1" dirty="0" smtClean="0">
                <a:solidFill>
                  <a:srgbClr val="000099"/>
                </a:solidFill>
              </a:rPr>
              <a:t>или собственной </a:t>
            </a:r>
            <a:r>
              <a:rPr lang="ru-RU" b="1" dirty="0">
                <a:solidFill>
                  <a:srgbClr val="000099"/>
                </a:solidFill>
              </a:rPr>
              <a:t>деятельности </a:t>
            </a:r>
            <a:r>
              <a:rPr lang="ru-RU" b="1" dirty="0" smtClean="0">
                <a:solidFill>
                  <a:srgbClr val="000099"/>
                </a:solidFill>
              </a:rPr>
              <a:t>ребенка</a:t>
            </a:r>
            <a:r>
              <a:rPr lang="ru-RU" b="1" dirty="0">
                <a:solidFill>
                  <a:srgbClr val="000099"/>
                </a:solidFill>
              </a:rPr>
              <a:t>, </a:t>
            </a:r>
            <a:r>
              <a:rPr lang="ru-RU" b="1" dirty="0" smtClean="0">
                <a:solidFill>
                  <a:srgbClr val="000099"/>
                </a:solidFill>
              </a:rPr>
              <a:t>выяснение </a:t>
            </a:r>
            <a:r>
              <a:rPr lang="ru-RU" b="1" dirty="0">
                <a:solidFill>
                  <a:srgbClr val="000099"/>
                </a:solidFill>
              </a:rPr>
              <a:t>практического применения нового содержательного </a:t>
            </a:r>
            <a:r>
              <a:rPr lang="ru-RU" b="1" dirty="0" smtClean="0">
                <a:solidFill>
                  <a:srgbClr val="000099"/>
                </a:solidFill>
              </a:rPr>
              <a:t>шага.</a:t>
            </a:r>
          </a:p>
          <a:p>
            <a:endParaRPr lang="ru-RU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0099"/>
                </a:solidFill>
              </a:rPr>
              <a:t>СТРУКТУРА </a:t>
            </a:r>
            <a:br>
              <a:rPr lang="ru-RU" sz="3600" b="1" dirty="0" smtClean="0">
                <a:solidFill>
                  <a:srgbClr val="000099"/>
                </a:solidFill>
              </a:rPr>
            </a:br>
            <a:r>
              <a:rPr lang="ru-RU" sz="3600" b="1" dirty="0" smtClean="0">
                <a:solidFill>
                  <a:srgbClr val="000099"/>
                </a:solidFill>
              </a:rPr>
              <a:t>ОБРАЗОВАТЕЛЬНОЙ ДЕЯТЕЛЬНОСТИ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968552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НАЧАЛО</a:t>
            </a:r>
          </a:p>
          <a:p>
            <a:pPr algn="just">
              <a:buFontTx/>
              <a:buNone/>
            </a:pPr>
            <a:r>
              <a:rPr lang="ru-RU" sz="2700" b="1" i="1" dirty="0" smtClean="0">
                <a:solidFill>
                  <a:srgbClr val="000099"/>
                </a:solidFill>
              </a:rPr>
              <a:t>	</a:t>
            </a:r>
            <a:r>
              <a:rPr lang="ru-RU" sz="2700" b="1" dirty="0" smtClean="0">
                <a:solidFill>
                  <a:srgbClr val="000099"/>
                </a:solidFill>
              </a:rPr>
              <a:t>Для начала это приглашение к деятельности – необязательной, непринужденной: «Давайте сегодня… Кто хочет, устраивайтесь поудобнее…» (или: «Я буду… Кто хочет – присоединяйтесь…»). </a:t>
            </a:r>
          </a:p>
          <a:p>
            <a:pPr algn="just">
              <a:buFontTx/>
              <a:buNone/>
            </a:pPr>
            <a:endParaRPr lang="ru-RU" sz="2700" b="1" dirty="0" smtClean="0">
              <a:solidFill>
                <a:srgbClr val="000099"/>
              </a:solidFill>
            </a:endParaRPr>
          </a:p>
          <a:p>
            <a:pPr algn="just">
              <a:buFontTx/>
              <a:buNone/>
            </a:pPr>
            <a:r>
              <a:rPr lang="ru-RU" sz="2700" b="1" u="sng" dirty="0" smtClean="0">
                <a:solidFill>
                  <a:srgbClr val="000099"/>
                </a:solidFill>
              </a:rPr>
              <a:t>Игровая мотивация </a:t>
            </a:r>
            <a:r>
              <a:rPr lang="ru-RU" sz="2700" b="1" dirty="0" smtClean="0">
                <a:solidFill>
                  <a:srgbClr val="000099"/>
                </a:solidFill>
              </a:rPr>
              <a:t>– это методический прием, помогающий в игровой форме руководить детской деятельностью и добиться желаемого результата. Игровая мотивация должна отвечать возрастным особенностям детей.</a:t>
            </a:r>
          </a:p>
          <a:p>
            <a:pPr algn="just">
              <a:buFontTx/>
              <a:buNone/>
            </a:pPr>
            <a:endParaRPr lang="ru-RU" sz="2400" b="1" dirty="0" smtClean="0">
              <a:solidFill>
                <a:srgbClr val="000099"/>
              </a:solidFill>
            </a:endParaRPr>
          </a:p>
          <a:p>
            <a:pPr>
              <a:buFontTx/>
              <a:buNone/>
            </a:pPr>
            <a:endParaRPr lang="ru-RU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C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7721501-2662-4957-9C85-741F7553E6B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1727</TotalTime>
  <Words>629</Words>
  <Application>Microsoft Office PowerPoint</Application>
  <PresentationFormat>Экран (4:3)</PresentationFormat>
  <Paragraphs>76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Georgia</vt:lpstr>
      <vt:lpstr>Times New Roman</vt:lpstr>
      <vt:lpstr>Wingdings</vt:lpstr>
      <vt:lpstr>CSC</vt:lpstr>
      <vt:lpstr>  Организация образовательной деятельности на основе системно – деятельностного подхода </vt:lpstr>
      <vt:lpstr>Системно - ДеятельнОСТНЫЙ ПОДХОД</vt:lpstr>
      <vt:lpstr>В рамках системно-деятельностного подхода перед педагогом стоят следующие задачи: </vt:lpstr>
      <vt:lpstr>Презентация PowerPoint</vt:lpstr>
      <vt:lpstr>Презентация PowerPoint</vt:lpstr>
      <vt:lpstr>Презентация PowerPoint</vt:lpstr>
      <vt:lpstr>образовательная деятельность</vt:lpstr>
      <vt:lpstr>структура ОД на основе системно -деятельностного подхода</vt:lpstr>
      <vt:lpstr>СТРУКТУРА  ОБРАЗОВАТЕЛЬНОЙ ДЕЯТЕЛЬНОСТИ </vt:lpstr>
      <vt:lpstr>СТРУКТУРА  ОБРАЗОВАТЕЛЬНОЙ ДЕЯТЕЛЬНОСТИ </vt:lpstr>
      <vt:lpstr>СТРУКТУРА  ОБРАЗОВАТЕЛЬНОЙ ДЕЯТЕЛЬНОСТИ </vt:lpstr>
      <vt:lpstr>ОРГАНИЗАЦИЯ  ПРОСТРАНСТВА   ОБРАЗОВАТЕЛЬНОЙ ДЕЯТЕЛЬНОСТИ</vt:lpstr>
      <vt:lpstr> «Золотые правила» системно - деятельностного подхода</vt:lpstr>
      <vt:lpstr>Оформление конспекта</vt:lpstr>
      <vt:lpstr>Презентация PowerPoint</vt:lpstr>
      <vt:lpstr>  СПАСИБО  ЗА ВНИМАНИЕ!  УСПЕХОВ ВАМ!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Anna</dc:creator>
  <cp:lastModifiedBy>ДЕТСКИЙ САД</cp:lastModifiedBy>
  <cp:revision>138</cp:revision>
  <dcterms:created xsi:type="dcterms:W3CDTF">2013-04-15T17:30:30Z</dcterms:created>
  <dcterms:modified xsi:type="dcterms:W3CDTF">2018-05-16T12:57:07Z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TC300085589990</vt:lpwstr>
  </property>
</Properties>
</file>