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9" r:id="rId3"/>
    <p:sldId id="289" r:id="rId4"/>
    <p:sldId id="279" r:id="rId5"/>
    <p:sldId id="280" r:id="rId6"/>
    <p:sldId id="281" r:id="rId7"/>
    <p:sldId id="284" r:id="rId8"/>
    <p:sldId id="285" r:id="rId9"/>
    <p:sldId id="286" r:id="rId10"/>
    <p:sldId id="287" r:id="rId11"/>
    <p:sldId id="288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4" autoAdjust="0"/>
    <p:restoredTop sz="94660" autoAdjust="0"/>
  </p:normalViewPr>
  <p:slideViewPr>
    <p:cSldViewPr>
      <p:cViewPr varScale="1">
        <p:scale>
          <a:sx n="67" d="100"/>
          <a:sy n="67" d="100"/>
        </p:scale>
        <p:origin x="142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086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2DE41-D98D-4A97-8355-855C05375933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10F0A-17D7-454F-A948-C9A17D532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3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8DC99-5DCD-4A10-B427-40FE1520196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6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E2907-FCE2-4AC6-80E6-17B7FE6CCC8E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Интерактивные игры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художественно-эстетическом развитии дошкольников 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формирования успешной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дерево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2"/>
          <a:stretch/>
        </p:blipFill>
        <p:spPr>
          <a:xfrm>
            <a:off x="683568" y="368622"/>
            <a:ext cx="3123677" cy="4212506"/>
          </a:xfrm>
          <a:prstGeom prst="rect">
            <a:avLst/>
          </a:prstGeom>
        </p:spPr>
      </p:pic>
      <p:pic>
        <p:nvPicPr>
          <p:cNvPr id="3" name="тычки листья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04" y="398721"/>
            <a:ext cx="2206954" cy="1797943"/>
          </a:xfrm>
          <a:prstGeom prst="rect">
            <a:avLst/>
          </a:prstGeom>
        </p:spPr>
      </p:pic>
      <p:pic>
        <p:nvPicPr>
          <p:cNvPr id="5" name="акварель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3672"/>
            <a:ext cx="2411760" cy="1812992"/>
          </a:xfrm>
          <a:prstGeom prst="rect">
            <a:avLst/>
          </a:prstGeom>
        </p:spPr>
      </p:pic>
      <p:pic>
        <p:nvPicPr>
          <p:cNvPr id="6" name="карандаши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36622"/>
            <a:ext cx="2450079" cy="1633386"/>
          </a:xfrm>
          <a:prstGeom prst="rect">
            <a:avLst/>
          </a:prstGeom>
        </p:spPr>
      </p:pic>
      <p:pic>
        <p:nvPicPr>
          <p:cNvPr id="9" name="клей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98" y="4365104"/>
            <a:ext cx="2210943" cy="1658208"/>
          </a:xfrm>
          <a:prstGeom prst="rect">
            <a:avLst/>
          </a:prstGeom>
        </p:spPr>
      </p:pic>
      <p:pic>
        <p:nvPicPr>
          <p:cNvPr id="7" name="ватные палочки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190" y="4365102"/>
            <a:ext cx="2485775" cy="1658209"/>
          </a:xfrm>
          <a:prstGeom prst="rect">
            <a:avLst/>
          </a:prstGeom>
        </p:spPr>
      </p:pic>
      <p:pic>
        <p:nvPicPr>
          <p:cNvPr id="10" name="лист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774" y="2595593"/>
            <a:ext cx="2213005" cy="147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10"/>
            <a:ext cx="9184690" cy="6858000"/>
          </a:xfrm>
          <a:prstGeom prst="rect">
            <a:avLst/>
          </a:prstGeom>
        </p:spPr>
      </p:pic>
      <p:pic>
        <p:nvPicPr>
          <p:cNvPr id="2" name="лист каштана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7" r="50000"/>
          <a:stretch/>
        </p:blipFill>
        <p:spPr>
          <a:xfrm>
            <a:off x="2887193" y="393589"/>
            <a:ext cx="1409554" cy="1287284"/>
          </a:xfrm>
          <a:prstGeom prst="rect">
            <a:avLst/>
          </a:prstGeom>
        </p:spPr>
      </p:pic>
      <p:pic>
        <p:nvPicPr>
          <p:cNvPr id="5" name="бук лист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4" r="7205" b="50000"/>
          <a:stretch/>
        </p:blipFill>
        <p:spPr>
          <a:xfrm>
            <a:off x="7864708" y="415738"/>
            <a:ext cx="1100817" cy="1309607"/>
          </a:xfrm>
          <a:prstGeom prst="rect">
            <a:avLst/>
          </a:prstGeom>
        </p:spPr>
      </p:pic>
      <p:pic>
        <p:nvPicPr>
          <p:cNvPr id="6" name="береза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7F8F3"/>
              </a:clrFrom>
              <a:clrTo>
                <a:srgbClr val="F7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5597" r="51105" b="8214"/>
          <a:stretch/>
        </p:blipFill>
        <p:spPr>
          <a:xfrm>
            <a:off x="251520" y="404664"/>
            <a:ext cx="2502796" cy="4279587"/>
          </a:xfrm>
          <a:prstGeom prst="rect">
            <a:avLst/>
          </a:prstGeom>
        </p:spPr>
      </p:pic>
      <p:pic>
        <p:nvPicPr>
          <p:cNvPr id="7" name="лист ольхи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6F7F2"/>
              </a:clrFrom>
              <a:clrTo>
                <a:srgbClr val="F6F7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2" t="39391" b="21220"/>
          <a:stretch/>
        </p:blipFill>
        <p:spPr>
          <a:xfrm>
            <a:off x="6324892" y="415738"/>
            <a:ext cx="1359608" cy="1276210"/>
          </a:xfrm>
          <a:prstGeom prst="rect">
            <a:avLst/>
          </a:prstGeom>
        </p:spPr>
      </p:pic>
      <p:pic>
        <p:nvPicPr>
          <p:cNvPr id="8" name="листья березы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7F8F3"/>
              </a:clrFrom>
              <a:clrTo>
                <a:srgbClr val="F7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8" t="52976" r="14312" b="20436"/>
          <a:stretch/>
        </p:blipFill>
        <p:spPr>
          <a:xfrm>
            <a:off x="4447318" y="404664"/>
            <a:ext cx="1742319" cy="1287284"/>
          </a:xfrm>
          <a:prstGeom prst="rect">
            <a:avLst/>
          </a:prstGeom>
        </p:spPr>
      </p:pic>
      <p:pic>
        <p:nvPicPr>
          <p:cNvPr id="9" name="каштан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t="5117" r="76819" b="67931"/>
          <a:stretch/>
        </p:blipFill>
        <p:spPr>
          <a:xfrm>
            <a:off x="7987051" y="1916832"/>
            <a:ext cx="978474" cy="1174959"/>
          </a:xfrm>
          <a:prstGeom prst="rect">
            <a:avLst/>
          </a:prstGeom>
        </p:spPr>
      </p:pic>
      <p:pic>
        <p:nvPicPr>
          <p:cNvPr id="11" name="бук семена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4" t="44066" r="3931" b="15933"/>
          <a:stretch/>
        </p:blipFill>
        <p:spPr>
          <a:xfrm>
            <a:off x="6324892" y="1916832"/>
            <a:ext cx="1395569" cy="1188721"/>
          </a:xfrm>
          <a:prstGeom prst="rect">
            <a:avLst/>
          </a:prstGeom>
        </p:spPr>
      </p:pic>
      <p:pic>
        <p:nvPicPr>
          <p:cNvPr id="12" name="сережки березы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8F7F2"/>
              </a:clrFrom>
              <a:clrTo>
                <a:srgbClr val="F8F7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3" t="27031" r="40004" b="50435"/>
          <a:stretch/>
        </p:blipFill>
        <p:spPr>
          <a:xfrm>
            <a:off x="4932040" y="1952875"/>
            <a:ext cx="1023323" cy="1183164"/>
          </a:xfrm>
          <a:prstGeom prst="rect">
            <a:avLst/>
          </a:prstGeom>
        </p:spPr>
      </p:pic>
      <p:pic>
        <p:nvPicPr>
          <p:cNvPr id="13" name="семена ольхи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2" t="15991" r="9087" b="61143"/>
          <a:stretch/>
        </p:blipFill>
        <p:spPr>
          <a:xfrm>
            <a:off x="3188839" y="1952875"/>
            <a:ext cx="1383162" cy="1183164"/>
          </a:xfrm>
          <a:prstGeom prst="rect">
            <a:avLst/>
          </a:prstGeom>
        </p:spPr>
      </p:pic>
      <p:pic>
        <p:nvPicPr>
          <p:cNvPr id="3" name="ствол 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80" y="3152193"/>
            <a:ext cx="1455676" cy="1422033"/>
          </a:xfrm>
          <a:prstGeom prst="rect">
            <a:avLst/>
          </a:prstGeom>
        </p:spPr>
      </p:pic>
      <p:pic>
        <p:nvPicPr>
          <p:cNvPr id="10" name="ствол 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61" y="3105553"/>
            <a:ext cx="1276253" cy="1468673"/>
          </a:xfrm>
          <a:prstGeom prst="rect">
            <a:avLst/>
          </a:prstGeom>
        </p:spPr>
      </p:pic>
      <p:pic>
        <p:nvPicPr>
          <p:cNvPr id="16" name="ствол 1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5"/>
          <a:stretch/>
        </p:blipFill>
        <p:spPr>
          <a:xfrm>
            <a:off x="2898667" y="3136039"/>
            <a:ext cx="1299836" cy="1422034"/>
          </a:xfrm>
          <a:prstGeom prst="rect">
            <a:avLst/>
          </a:prstGeom>
        </p:spPr>
      </p:pic>
      <p:pic>
        <p:nvPicPr>
          <p:cNvPr id="17" name="ствол березы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6"/>
          <a:stretch/>
        </p:blipFill>
        <p:spPr>
          <a:xfrm>
            <a:off x="6324892" y="3152193"/>
            <a:ext cx="1193890" cy="14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40" y="548680"/>
            <a:ext cx="4214118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892146" y="4941168"/>
            <a:ext cx="7359707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4868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очень остро стоит вопрос обеспечения эмоционального благополучия дошкольника. Относясь к сфере эмоционального развития, проблема эмоционального благополучия играет важную роль в формировании сознания ребенка.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развития эмоционального благополучия детей дошкольного возраста в ДОУ используют разные технологии и методы. На сегодня наиболее эффективным считается использование интерактивных средств, которые значительно расширяют возможности педагогов в сфере художественно-эстетического воспитания, позволяют наиболее полно и успешно реализовать развитие творческих способностей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Красочные познавательные презентации, видеофильмы помогают разнообразить процесс знакомства детей с искусством, сделать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-образовательный процесс более интересным, эмоционально окрашенным. Например, презентация посвящена знакомству с народным декоративно-прикладным искусством: гжель, хохлома, городецкая роспись. Детям предлагается рассмотреть изделия с видами росписи и проанализировать каждый элемент отдельно и выполнить игровые задания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Такие игры мы предлагаем детям как во время предварительной работы, во время занятия, так и в процессе закрепления темы. </a:t>
            </a: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9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00766"/>
              </p:ext>
            </p:extLst>
          </p:nvPr>
        </p:nvGraphicFramePr>
        <p:xfrm>
          <a:off x="-180528" y="-122068"/>
          <a:ext cx="9361040" cy="710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Точечный рисунок" r:id="rId3" imgW="2616120" imgH="2031840" progId="Paint.Picture">
                  <p:embed/>
                </p:oleObj>
              </mc:Choice>
              <mc:Fallback>
                <p:oleObj name="Точечный рисунок" r:id="rId3" imgW="2616120" imgH="2031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0528" y="-122068"/>
                        <a:ext cx="9361040" cy="7102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5526" y="5013176"/>
            <a:ext cx="429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Разработала воспитатель: Симонян Е.А.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0341" y="836712"/>
            <a:ext cx="58534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ИНТЕРАКТИВНАЯ ИГРА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СТАРШЕГО ДОШКОЛЬНОГО ВОЗРАСТА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3103" y="2967335"/>
            <a:ext cx="2917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Игрушки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3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239556"/>
              </p:ext>
            </p:extLst>
          </p:nvPr>
        </p:nvGraphicFramePr>
        <p:xfrm>
          <a:off x="-108520" y="-99392"/>
          <a:ext cx="9361040" cy="722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Точечный рисунок" r:id="rId3" imgW="2616120" imgH="2031840" progId="Paint.Picture">
                  <p:embed/>
                </p:oleObj>
              </mc:Choice>
              <mc:Fallback>
                <p:oleObj name="Точечный рисунок" r:id="rId3" imgW="2616120" imgH="2031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0" y="-99392"/>
                        <a:ext cx="9361040" cy="722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22496" y="2567225"/>
            <a:ext cx="14430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Ход игры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33637"/>
            <a:ext cx="820891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Развивать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умение самостоятельно выбирать художественные материалы 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изготовления дымковской игрушки. Воспитывать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ценностное отношение к продукту своей творческой деятельности (образовательная область «Художественно-эстетическое развитие»)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35088" y="3197352"/>
            <a:ext cx="8208912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Какие ИЗО материалы использует художник для раскрашивания дымковской игрушки: «сказочного коника»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Подберите палитру соответствующую раскраске данной </a:t>
            </a: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дымковской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игрушки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Какими материалами и инструментами пользуются мастера для изготовления  дымковских игрушек</a:t>
            </a:r>
          </a:p>
          <a:p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2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" y="4192"/>
            <a:ext cx="9143855" cy="6853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847582"/>
            <a:ext cx="4583293" cy="4913784"/>
          </a:xfrm>
          <a:prstGeom prst="rect">
            <a:avLst/>
          </a:prstGeom>
        </p:spPr>
      </p:pic>
      <p:pic>
        <p:nvPicPr>
          <p:cNvPr id="3" name="кисточ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55">
            <a:off x="1044045" y="393481"/>
            <a:ext cx="825342" cy="1007296"/>
          </a:xfrm>
          <a:prstGeom prst="rect">
            <a:avLst/>
          </a:prstGeom>
        </p:spPr>
      </p:pic>
      <p:pic>
        <p:nvPicPr>
          <p:cNvPr id="4" name="карандаш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10" y="326966"/>
            <a:ext cx="735510" cy="1140326"/>
          </a:xfrm>
          <a:prstGeom prst="rect">
            <a:avLst/>
          </a:prstGeom>
        </p:spPr>
      </p:pic>
      <p:pic>
        <p:nvPicPr>
          <p:cNvPr id="5" name="краски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37" y="397719"/>
            <a:ext cx="925157" cy="998820"/>
          </a:xfrm>
          <a:prstGeom prst="rect">
            <a:avLst/>
          </a:prstGeom>
        </p:spPr>
      </p:pic>
      <p:pic>
        <p:nvPicPr>
          <p:cNvPr id="7" name="ответ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89" y="4653136"/>
            <a:ext cx="2195959" cy="1392050"/>
          </a:xfrm>
          <a:prstGeom prst="rect">
            <a:avLst/>
          </a:prstGeom>
        </p:spPr>
      </p:pic>
      <p:pic>
        <p:nvPicPr>
          <p:cNvPr id="9" name="ответ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91" y="1628800"/>
            <a:ext cx="2195959" cy="1392050"/>
          </a:xfrm>
          <a:prstGeom prst="rect">
            <a:avLst/>
          </a:prstGeom>
        </p:spPr>
      </p:pic>
      <p:pic>
        <p:nvPicPr>
          <p:cNvPr id="10" name="ответ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90" y="3140968"/>
            <a:ext cx="2195959" cy="13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" y="-25177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6" y="620688"/>
            <a:ext cx="70659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6" y="2780927"/>
            <a:ext cx="34767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Деревья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4900078"/>
            <a:ext cx="55044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Разработала воспитатель: Симонян Е.А.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69269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Закреплять знания детей о разнообразии нетрадиционных техник </a:t>
            </a:r>
            <a:r>
              <a:rPr lang="ru-RU" sz="2400" b="1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рисования. Совершенствовать </a:t>
            </a:r>
            <a:r>
              <a:rPr lang="ru-RU" sz="2400" b="1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умение самостоятельно подбирать художественные материалы. </a:t>
            </a:r>
            <a:r>
              <a:rPr lang="ru-RU" sz="2400" b="1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b="1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память и внимание. </a:t>
            </a:r>
            <a:r>
              <a:rPr lang="ru-RU" sz="2400" b="1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b="1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готовность к совместной деятельности со сверстниками и взрослыми.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2064" y="2967335"/>
            <a:ext cx="1419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Ход игры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430865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400" b="1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материалы для рисования </a:t>
            </a:r>
            <a:r>
              <a:rPr lang="ru-RU" sz="2400" b="1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использовал художник</a:t>
            </a:r>
            <a:r>
              <a:rPr lang="ru-RU" sz="2400" b="1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? </a:t>
            </a:r>
            <a:endParaRPr lang="ru-RU" sz="2400" b="1" dirty="0" smtClean="0">
              <a:solidFill>
                <a:srgbClr val="38383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Выбери ствол березы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Найди какой формы лист у березы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Подбери семена для березы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b="1" dirty="0">
              <a:solidFill>
                <a:srgbClr val="3838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1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берез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32656"/>
            <a:ext cx="3456384" cy="4642322"/>
          </a:xfrm>
          <a:prstGeom prst="rect">
            <a:avLst/>
          </a:prstGeom>
        </p:spPr>
      </p:pic>
      <p:pic>
        <p:nvPicPr>
          <p:cNvPr id="8" name="карандаши и политра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90" y="332656"/>
            <a:ext cx="2239118" cy="1584176"/>
          </a:xfrm>
          <a:prstGeom prst="rect">
            <a:avLst/>
          </a:prstGeom>
        </p:spPr>
      </p:pic>
      <p:pic>
        <p:nvPicPr>
          <p:cNvPr id="10" name="гуашь кисточки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91" y="2060848"/>
            <a:ext cx="2239117" cy="1482541"/>
          </a:xfrm>
          <a:prstGeom prst="rect">
            <a:avLst/>
          </a:prstGeom>
        </p:spPr>
      </p:pic>
      <p:pic>
        <p:nvPicPr>
          <p:cNvPr id="3" name="пластилин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41" y="3806809"/>
            <a:ext cx="2226352" cy="1422392"/>
          </a:xfrm>
          <a:prstGeom prst="rect">
            <a:avLst/>
          </a:prstGeom>
        </p:spPr>
      </p:pic>
      <p:pic>
        <p:nvPicPr>
          <p:cNvPr id="5" name="восковые мелки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498" y="494440"/>
            <a:ext cx="1942895" cy="1422392"/>
          </a:xfrm>
          <a:prstGeom prst="rect">
            <a:avLst/>
          </a:prstGeom>
        </p:spPr>
      </p:pic>
      <p:pic>
        <p:nvPicPr>
          <p:cNvPr id="12" name="маркеры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93" y="2060848"/>
            <a:ext cx="1854601" cy="1482541"/>
          </a:xfrm>
          <a:prstGeom prst="rect">
            <a:avLst/>
          </a:prstGeom>
        </p:spPr>
      </p:pic>
      <p:pic>
        <p:nvPicPr>
          <p:cNvPr id="11" name="тычки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38"/>
          <a:stretch/>
        </p:blipFill>
        <p:spPr>
          <a:xfrm>
            <a:off x="6920498" y="3698366"/>
            <a:ext cx="1942895" cy="14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409</TotalTime>
  <Words>275</Words>
  <Application>Microsoft Office PowerPoint</Application>
  <PresentationFormat>Экран (4:3)</PresentationFormat>
  <Paragraphs>25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Точечный рисунок</vt:lpstr>
      <vt:lpstr>Интерактивные игры  в художественно-эстетическом развитии дошкольников  для формирования успешной личности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</dc:title>
  <dc:creator>USER</dc:creator>
  <cp:lastModifiedBy>Учетная запись Майкрософт</cp:lastModifiedBy>
  <cp:revision>130</cp:revision>
  <dcterms:created xsi:type="dcterms:W3CDTF">2016-10-30T10:10:18Z</dcterms:created>
  <dcterms:modified xsi:type="dcterms:W3CDTF">2023-06-03T14:19:13Z</dcterms:modified>
</cp:coreProperties>
</file>