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7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296" r:id="rId19"/>
    <p:sldId id="280" r:id="rId20"/>
    <p:sldId id="267" r:id="rId21"/>
    <p:sldId id="304" r:id="rId22"/>
    <p:sldId id="297" r:id="rId23"/>
    <p:sldId id="305" r:id="rId24"/>
    <p:sldId id="282" r:id="rId25"/>
    <p:sldId id="26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005400"/>
    <a:srgbClr val="003300"/>
    <a:srgbClr val="0031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 bright="1000" contrast="44000"/>
          </a:blip>
          <a:srcRect/>
          <a:tile tx="203200" ty="-3048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B597-F03B-43E0-8067-0BE4B51CB51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5D63-BFCC-4568-911F-EBB9D0ADC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stihi.ru/avtor/janasan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img1345973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3175">
                  <a:solidFill>
                    <a:srgbClr val="002060"/>
                  </a:solidFill>
                </a:ln>
                <a:solidFill>
                  <a:srgbClr val="0031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и общение с детьми. </a:t>
            </a:r>
          </a:p>
          <a:p>
            <a:pPr algn="ctr"/>
            <a:r>
              <a:rPr lang="ru-RU" sz="4800" b="1" dirty="0" smtClean="0">
                <a:ln w="3175">
                  <a:solidFill>
                    <a:srgbClr val="002060"/>
                  </a:solidFill>
                </a:ln>
                <a:solidFill>
                  <a:srgbClr val="0031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Сохранение психологического здоровья воспитанников.</a:t>
            </a:r>
            <a:endParaRPr lang="ru-RU" sz="4800" b="1" dirty="0">
              <a:ln w="3175">
                <a:solidFill>
                  <a:srgbClr val="002060"/>
                </a:solidFill>
              </a:ln>
              <a:solidFill>
                <a:srgbClr val="00319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6.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Осуждение, «приговор»,</a:t>
            </a:r>
            <a:br>
              <a:rPr lang="ru-RU" sz="4000" b="1" dirty="0">
                <a:ln w="50800"/>
                <a:solidFill>
                  <a:srgbClr val="D60000"/>
                </a:solidFill>
              </a:rPr>
            </a:br>
            <a:r>
              <a:rPr lang="ru-RU" sz="4000" b="1" dirty="0">
                <a:ln w="50800"/>
                <a:solidFill>
                  <a:srgbClr val="D60000"/>
                </a:solidFill>
              </a:rPr>
              <a:t>критическая оценка </a:t>
            </a:r>
            <a:r>
              <a:rPr lang="ru-RU" sz="4000" b="1" dirty="0" err="1">
                <a:ln w="50800"/>
                <a:solidFill>
                  <a:srgbClr val="D60000"/>
                </a:solidFill>
              </a:rPr>
              <a:t>порицание,упреки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140968"/>
            <a:ext cx="8229600" cy="3484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Эти сообщения заставляют детей чувствовать себя неадекватными, зависимыми, глупыми, недостойными, плохими.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«Я- концепция» ребенка формируется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под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влиянием оценок родителей.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значимый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взрослый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оценивает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ребенка, так ребенок оценивает себя.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Негативная критика вызывает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контркритику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Дети не хотят, чтобы их оценивали отрицательно.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Чтобы защитить свой «образ Я» они отвечают обороной.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</a:t>
            </a:r>
            <a:r>
              <a:rPr lang="ru-RU" sz="2400" i="1" dirty="0" smtClean="0"/>
              <a:t>: «На что это похоже!», «Все из-за тебя», «Ты просто откровенно ленишься», </a:t>
            </a:r>
            <a:r>
              <a:rPr lang="ru-RU" sz="2400" i="1" dirty="0" smtClean="0"/>
              <a:t>«</a:t>
            </a:r>
            <a:r>
              <a:rPr lang="ru-RU" sz="2400" i="1" dirty="0" smtClean="0"/>
              <a:t>Опять все сделал не так!» </a:t>
            </a:r>
            <a:endParaRPr lang="ru-RU" sz="2400" i="1" dirty="0"/>
          </a:p>
        </p:txBody>
      </p:sp>
      <p:pic>
        <p:nvPicPr>
          <p:cNvPr id="5" name="Picture 6" descr="http://cdn01.ru/files/users/images/03/54/0354a6ce4dc89f657fcc939b74b258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2592288" cy="196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7.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Похвала, согласие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356992"/>
            <a:ext cx="8229600" cy="2520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Негативные эффекты: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Воспринимается ребенком как попытка манипулировать им – хитроумный способ заставить его сделать что-то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Дети часто стесняются, получая похвалу в присутствии друзей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Дети, которых много хвалят, могут стать зависимыми от тех, кто их хвалит и даже требовать похвалы.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Пример:</a:t>
            </a:r>
            <a:r>
              <a:rPr lang="ru-RU" sz="2400" i="1" dirty="0" smtClean="0"/>
              <a:t> «Молодец!», «Ты самый умный в группе!», «Ты просто гений!».</a:t>
            </a:r>
            <a:endParaRPr lang="ru-RU" sz="2400" i="1" dirty="0"/>
          </a:p>
        </p:txBody>
      </p:sp>
      <p:pic>
        <p:nvPicPr>
          <p:cNvPr id="18434" name="Picture 2" descr="http://shkolazhizni.ru/img/content/i116/116859_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183" y="836712"/>
            <a:ext cx="4159306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8.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Ругань, насмешка, </a:t>
            </a:r>
            <a:r>
              <a:rPr lang="ru-RU" sz="4000" b="1" dirty="0" err="1">
                <a:ln w="50800"/>
                <a:solidFill>
                  <a:srgbClr val="D60000"/>
                </a:solidFill>
              </a:rPr>
              <a:t>пристыживание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, «обзывание»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725144"/>
            <a:ext cx="8229600" cy="16561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Эти сообщения могут заставить ребенка почувствовать себя недостойным, плохим, нелюбимым.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Наиболее частая реакция детей на подобные высказывания- бумерангом вернуть 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обидчику.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Пример: «Ну, просто дубина!», «Не будь лапшой», «Плакса», «Ты ведешь себя как девочка», «</a:t>
            </a:r>
            <a:r>
              <a:rPr lang="ru-RU" sz="2400" i="1" dirty="0" err="1" smtClean="0"/>
              <a:t>Тупица</a:t>
            </a:r>
            <a:r>
              <a:rPr lang="ru-RU" sz="2400" i="1" dirty="0" smtClean="0"/>
              <a:t> и лентяй».</a:t>
            </a:r>
            <a:endParaRPr lang="ru-RU" sz="2400" i="1" dirty="0"/>
          </a:p>
        </p:txBody>
      </p:sp>
      <p:pic>
        <p:nvPicPr>
          <p:cNvPr id="17410" name="Picture 2" descr="http://tlt.ru/uploads/2013/04/db7e86214290667e0763d4c6173baf24_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258" y="1686927"/>
            <a:ext cx="3350742" cy="306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D60000"/>
                </a:solidFill>
              </a:rPr>
              <a:t>9. </a:t>
            </a:r>
            <a:r>
              <a:rPr lang="ru-RU" b="1" dirty="0">
                <a:ln w="50800"/>
                <a:solidFill>
                  <a:srgbClr val="D60000"/>
                </a:solidFill>
              </a:rPr>
              <a:t>Интерпретация, анализ, постановка диагноза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501008"/>
            <a:ext cx="8229600" cy="2952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Такие сообщения говорят ребенку, что взрослый его разгадал, вычислил, знает каковы мотивы ребенка и почему он так себя ведет.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Если анализ оказывается правильным , ребенок может почувствовать себя в смущении и замешательстве из-за того , что его выставили напоказ.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Когда интерпретация оказывается ложной , ребенок чувствует злость из-за несправедливого обвинения.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Пример:</a:t>
            </a:r>
            <a:r>
              <a:rPr lang="ru-RU" sz="2400" i="1" dirty="0" smtClean="0"/>
              <a:t> «Ты просто хочешь отделаться от этого задания», «Я все равно вижу, что ты меня обманываешь», «Я вижу тебя насквозь»,  «Я знаю, это все из-за того, что…».</a:t>
            </a:r>
            <a:endParaRPr lang="ru-RU" sz="2400" i="1" dirty="0"/>
          </a:p>
        </p:txBody>
      </p:sp>
      <p:pic>
        <p:nvPicPr>
          <p:cNvPr id="16386" name="Picture 2" descr="http://nk.org.ua/upload/69/20140902133100_3_thumb-700en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6"/>
          <a:stretch>
            <a:fillRect/>
          </a:stretch>
        </p:blipFill>
        <p:spPr bwMode="auto">
          <a:xfrm>
            <a:off x="5796136" y="1283056"/>
            <a:ext cx="3347864" cy="2361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  <p:bldP spid="53251" grpId="1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10.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Утешение, успокаивание, сочувствие, поддержка ,помощь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77072"/>
            <a:ext cx="8229600" cy="1440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Такие сообщения вовсе не так полезны.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Утешение ребенка когда он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взволнован, может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просто убедить его в том, что вы не понимаете его.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Пример:</a:t>
            </a:r>
            <a:r>
              <a:rPr lang="ru-RU" sz="2400" i="1" dirty="0" smtClean="0"/>
              <a:t> «Успокойся», «Не обращай внимания», «У всех так бывает», «Это не так трудно, как тебе кажется».</a:t>
            </a:r>
            <a:endParaRPr lang="ru-RU" sz="2400" i="1" dirty="0"/>
          </a:p>
        </p:txBody>
      </p:sp>
      <p:pic>
        <p:nvPicPr>
          <p:cNvPr id="15362" name="Picture 2" descr="http://spi-moya-radost.ru/wp-content/uploads/2014/11/6M_YmnJ8Mi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412776"/>
            <a:ext cx="2857500" cy="2952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11.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Расследование, допрос, вопросы.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221088"/>
            <a:ext cx="8229600" cy="2088232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Вопросы могут восприниматься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детьми как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недостаток доверия, подозрения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 сомнения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Дети рассматривают некоторые вопросы как попытку поставить их в трудное положение, повод, чтобы «пилить их»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Пример: </a:t>
            </a:r>
            <a:r>
              <a:rPr lang="ru-RU" sz="2400" i="1" dirty="0" smtClean="0"/>
              <a:t>«Нет, ты все-таки скажи», «Почему молчишь?», «Что все-таки случилось? Я все равно узнаю!» </a:t>
            </a:r>
            <a:endParaRPr lang="ru-RU" sz="2400" i="1" dirty="0"/>
          </a:p>
        </p:txBody>
      </p:sp>
      <p:pic>
        <p:nvPicPr>
          <p:cNvPr id="14338" name="Picture 2" descr="http://1.bp.blogspot.com/-Cuc0HkBagb4/UqHh0PeiehI/AAAAAAAAJuY/NMQ0WrGzT0M/s1600/x_dd25fbe2%25282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621" y="1628800"/>
            <a:ext cx="3467867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12.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Уход, отвлечение внимания, развлечение, юмор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149080"/>
            <a:ext cx="8229600" cy="23762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Такие сообщения могут говорить ребенку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 том, что вы не заинтересованы в нем, не уважаете его чувства или откровенно отвергаете его.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Когда вы шутите над тем, что их волнует, они чувствуют себя обиженными и отвергнутыми.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45365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20638">
              <a:lnSpc>
                <a:spcPct val="80000"/>
              </a:lnSpc>
            </a:pPr>
            <a:r>
              <a:rPr lang="ru-RU" sz="2400" b="1" dirty="0" smtClean="0"/>
              <a:t>Пример:</a:t>
            </a:r>
            <a:r>
              <a:rPr lang="ru-RU" sz="2400" i="1" dirty="0" smtClean="0"/>
              <a:t> «Ты что, встал не с той ноги</a:t>
            </a:r>
            <a:r>
              <a:rPr lang="ru-RU" sz="2400" i="1" dirty="0" smtClean="0"/>
              <a:t>?», «</a:t>
            </a:r>
            <a:r>
              <a:rPr lang="ru-RU" sz="2400" i="1" dirty="0" smtClean="0"/>
              <a:t>Давай вернемся к нашему занятию…», «Пустяки, дело- то житейское…». </a:t>
            </a:r>
            <a:endParaRPr lang="ru-RU" sz="2400" i="1" dirty="0" smtClean="0"/>
          </a:p>
        </p:txBody>
      </p:sp>
      <p:pic>
        <p:nvPicPr>
          <p:cNvPr id="13316" name="Picture 4" descr="https://encrypted-tbn0.gstatic.com/images?q=tbn:ANd9GcTCj2zksK9GmCmYpIWp7ONmb7PIMhS6JXGxi3FyIDV0cNZxIOPI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791197" cy="27911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4888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  <a:latin typeface="+mj-lt"/>
                <a:ea typeface="+mj-ea"/>
                <a:cs typeface="+mj-cs"/>
              </a:rPr>
              <a:t>13. </a:t>
            </a:r>
            <a:r>
              <a:rPr lang="ru-RU" sz="4000" b="1" dirty="0" smtClean="0">
                <a:ln w="50800"/>
                <a:solidFill>
                  <a:srgbClr val="D60000"/>
                </a:solidFill>
                <a:latin typeface="+mj-lt"/>
                <a:ea typeface="+mj-ea"/>
                <a:cs typeface="+mj-cs"/>
              </a:rPr>
              <a:t>Крик, вербальная агрессия</a:t>
            </a:r>
            <a:endParaRPr lang="ru-RU" sz="4000" b="1" dirty="0">
              <a:ln w="50800"/>
              <a:solidFill>
                <a:srgbClr val="D6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slingosiberia.ru/img/25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268760"/>
            <a:ext cx="1905000" cy="190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Еще более драматично дети дошкольного возраста переживают вербальное наказание, оказывающее преимущественно психологическое воздействие.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в отличие от физического наказания, сопровождается не только плачем, но и ухудшением самочувствия.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Ухудшение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самочувствия на фоне негативных эмоциональных переживаний является одним из первых признаков развивающихся психосоматических проблем, которые с высокой долей вероятности могут обостриться в подростковом возрасте.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золотых правила: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Выбирайте любой метод воздействия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главное – чтобы он соответствовал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ситуации и обстоятельствам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Говорите о своих чувствах и не  переходите на личности, то есть оценивайте не человека, а поступки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ны\oldram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412776"/>
            <a:ext cx="7380312" cy="4896544"/>
          </a:xfrm>
          <a:noFill/>
        </p:spPr>
        <p:txBody>
          <a:bodyPr>
            <a:normAutofit/>
          </a:bodyPr>
          <a:lstStyle/>
          <a:p>
            <a:pPr marL="533400" indent="-533400" eaLnBrk="1" hangingPunct="1">
              <a:buFontTx/>
              <a:buNone/>
            </a:pPr>
            <a:r>
              <a:rPr lang="ru-RU" sz="4800" dirty="0" smtClean="0">
                <a:solidFill>
                  <a:schemeClr val="accent2"/>
                </a:solidFill>
                <a:latin typeface="Monotype Corsiva" pitchFamily="66" charset="0"/>
              </a:rPr>
              <a:t>   </a:t>
            </a:r>
            <a:r>
              <a:rPr lang="ru-RU" sz="4800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Грубое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 резкое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</a:t>
            </a:r>
          </a:p>
          <a:p>
            <a:pPr marL="533400" indent="-533400" eaLnBrk="1" hangingPunct="1">
              <a:buFont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обращение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закрывает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</a:p>
          <a:p>
            <a:pPr marL="533400" indent="-533400" eaLnBrk="1" hangingPunct="1">
              <a:buFont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перед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нами все двери 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33400" indent="-533400" eaLnBrk="1" hangingPunct="1">
              <a:buFont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все   сердца</a:t>
            </a:r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                             </a:t>
            </a:r>
            <a:r>
              <a:rPr lang="ru-RU" dirty="0" err="1" smtClean="0">
                <a:solidFill>
                  <a:srgbClr val="0000FF"/>
                </a:solidFill>
              </a:rPr>
              <a:t>Смайлс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Самюэл</a:t>
            </a:r>
            <a:endParaRPr lang="ru-RU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rus.ec/i/52/203652/doc2fb_image_0200000c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188640"/>
            <a:ext cx="79928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:\клипарты1\9BP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1584176" cy="176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219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Реакция детей на наше неправильное воздействие</a:t>
            </a:r>
            <a:endParaRPr lang="ru-RU" sz="36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88" name="Picture 12" descr="http://leus.org/publ/s1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923525" cy="3024337"/>
          </a:xfrm>
          <a:prstGeom prst="rect">
            <a:avLst/>
          </a:prstGeom>
          <a:noFill/>
        </p:spPr>
      </p:pic>
      <p:pic>
        <p:nvPicPr>
          <p:cNvPr id="24578" name="Picture 2" descr="http://www.stihi.ru/pics/2014/02/12/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5617646" cy="3960440"/>
          </a:xfrm>
          <a:prstGeom prst="rect">
            <a:avLst/>
          </a:prstGeom>
          <a:noFill/>
        </p:spPr>
      </p:pic>
      <p:pic>
        <p:nvPicPr>
          <p:cNvPr id="24592" name="Picture 16" descr="http://t3.gstatic.com/images?q=tbn:ANd9GcRBRg3CgHEcrH1fUz3AKlIZz5hGCg6UbL0M0mOeHJkWGSkNR9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96952"/>
            <a:ext cx="4870333" cy="3648051"/>
          </a:xfrm>
          <a:prstGeom prst="rect">
            <a:avLst/>
          </a:prstGeom>
          <a:noFill/>
        </p:spPr>
      </p:pic>
      <p:pic>
        <p:nvPicPr>
          <p:cNvPr id="12" name="Picture 10" descr="http://roditeli-serpukhova.ru/upload/clubs/df0a65cd86f8cecf91c636901989f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564904"/>
            <a:ext cx="5065304" cy="336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log.faetont.kz/wp-content/uploads/2012/10/r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92474" cy="2664296"/>
          </a:xfrm>
          <a:prstGeom prst="rect">
            <a:avLst/>
          </a:prstGeom>
          <a:noFill/>
        </p:spPr>
      </p:pic>
      <p:pic>
        <p:nvPicPr>
          <p:cNvPr id="4" name="Picture 18" descr="http://t3.gstatic.com/images?q=tbn:ANd9GcRbUq6loZcDON_Vb2w0oXCqMfaM3zZU_g3vRumSlr95bfjFs_K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4744"/>
            <a:ext cx="6048672" cy="3024336"/>
          </a:xfrm>
          <a:prstGeom prst="rect">
            <a:avLst/>
          </a:prstGeom>
          <a:noFill/>
        </p:spPr>
      </p:pic>
      <p:pic>
        <p:nvPicPr>
          <p:cNvPr id="5" name="Picture 2" descr="http://liliakulikova.com/wp-content/uploads/2014/04/%D0%BA%D1%80%D0%B8%D0%BA-636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74" y="2276872"/>
            <a:ext cx="8243476" cy="3240360"/>
          </a:xfrm>
          <a:prstGeom prst="rect">
            <a:avLst/>
          </a:prstGeom>
          <a:noFill/>
        </p:spPr>
      </p:pic>
      <p:pic>
        <p:nvPicPr>
          <p:cNvPr id="3" name="Picture 14" descr="http://www.percudrumma.com/wp-content/uploads/2013/12/29135530.253726.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2674254"/>
            <a:ext cx="7056785" cy="388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azumniki.ru/images/articles/konsultacii_dlya_roditeley/rebenok_branslov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800533" cy="3600400"/>
          </a:xfrm>
          <a:prstGeom prst="rect">
            <a:avLst/>
          </a:prstGeom>
          <a:noFill/>
        </p:spPr>
      </p:pic>
      <p:pic>
        <p:nvPicPr>
          <p:cNvPr id="7170" name="Picture 2" descr="https://encrypted-tbn3.gstatic.com/images?q=tbn:ANd9GcSZ_qKhAVy44ALHk58qYP0wMMaj3WcB_E6keLyAyQ5aNfYJIw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342" y="188640"/>
            <a:ext cx="5302225" cy="3528392"/>
          </a:xfrm>
          <a:prstGeom prst="rect">
            <a:avLst/>
          </a:prstGeom>
          <a:noFill/>
        </p:spPr>
      </p:pic>
      <p:pic>
        <p:nvPicPr>
          <p:cNvPr id="6" name="Picture 6" descr="http://t0.gstatic.com/images?q=tbn:ANd9GcSdbOxLBfYy7p67CHBbDxwhyck07Zq91ncDUE-0fm8IQ1gxtsmA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564904"/>
            <a:ext cx="6259635" cy="4075518"/>
          </a:xfrm>
          <a:prstGeom prst="rect">
            <a:avLst/>
          </a:prstGeom>
          <a:noFill/>
        </p:spPr>
      </p:pic>
      <p:pic>
        <p:nvPicPr>
          <p:cNvPr id="3" name="Picture 3" descr="http://t0.gstatic.com/images?q=tbn:ANd9GcRUGaP7_rv0GjemOTkR5gg3BVlLhZW6c0QnQ-p7nLPGrFai8-bE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003840"/>
            <a:ext cx="6475040" cy="4684596"/>
          </a:xfrm>
          <a:prstGeom prst="rect">
            <a:avLst/>
          </a:prstGeom>
          <a:noFill/>
        </p:spPr>
      </p:pic>
      <p:pic>
        <p:nvPicPr>
          <p:cNvPr id="4" name="Picture 5" descr="http://cityforkids.ru/wp-content/uploads/1256.jpg"/>
          <p:cNvPicPr>
            <a:picLocks noChangeAspect="1" noChangeArrowheads="1"/>
          </p:cNvPicPr>
          <p:nvPr/>
        </p:nvPicPr>
        <p:blipFill>
          <a:blip r:embed="rId6" cstate="print"/>
          <a:srcRect l="35274"/>
          <a:stretch>
            <a:fillRect/>
          </a:stretch>
        </p:blipFill>
        <p:spPr bwMode="auto">
          <a:xfrm>
            <a:off x="467544" y="620688"/>
            <a:ext cx="4290722" cy="3528392"/>
          </a:xfrm>
          <a:prstGeom prst="rect">
            <a:avLst/>
          </a:prstGeom>
          <a:noFill/>
        </p:spPr>
      </p:pic>
      <p:pic>
        <p:nvPicPr>
          <p:cNvPr id="8" name="Picture 8" descr="http://nashitrudniedeti.com/wp-content/uploads/2013/03/rebenok-zlits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564904"/>
            <a:ext cx="4032448" cy="4032448"/>
          </a:xfrm>
          <a:prstGeom prst="rect">
            <a:avLst/>
          </a:prstGeom>
          <a:noFill/>
        </p:spPr>
      </p:pic>
      <p:pic>
        <p:nvPicPr>
          <p:cNvPr id="10" name="Picture 20" descr="http://www.kinderhouse.ru/uploads/posts/2014-03/thumbs/1395675457_krizis-u-reben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8864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ны\Tatami_PowerPoint_Background_by_Sakura_no_Tamashii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bright="10000" contrast="1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cartoonbank.ru/wp-content/plugins/wp-shopping-cart/product_images/4ebb71a8257351.58500359Otcy_i_deti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0127" b="11392"/>
          <a:stretch>
            <a:fillRect/>
          </a:stretch>
        </p:blipFill>
        <p:spPr bwMode="auto">
          <a:xfrm>
            <a:off x="323528" y="692696"/>
            <a:ext cx="856895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172400" cy="5976961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Если ребенка часто критикуют - он учится осуждать.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А когда ребенка часто хвалят - он учится оценивать.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Если ребенку часто демонстрируют враждебность - он учится драться.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Когда с ребенком обычно честны - он учится справедливости.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Если ребенка часто высмеивают - он учится быть робким.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Когда ребенок живет с чувством безопасности - он учится верить.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А если ребенка часто позорят - он учится чувствовать себя виноватым.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При частом одобрении ребенка - он начинает всегда хорошо к себе относиться.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Если к ребенку часто бывают, снисходительны - то он учится быть терпеливым.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Когда ребенка часто подбадривают, то он учится уверенности в себе.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Если ребенок живет в атмосфере дружбы и чувствует себя нужным, то он учится находить в этом мире любовь! </a:t>
            </a:r>
          </a:p>
        </p:txBody>
      </p:sp>
      <p:pic>
        <p:nvPicPr>
          <p:cNvPr id="3" name="Picture 2" descr="http://img-fotki.yandex.ru/get/6107/111874181.ea/0_a0291_49c8112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24328" y="4801690"/>
            <a:ext cx="2016224" cy="227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мы детей ругаем за ошибки, 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Корим их за неправильность письма,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 то что бесятся порой без передышки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 сводят взрослых каждый день с ума.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980728" y="476672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hlinkClick r:id="rId2"/>
              </a:rPr>
              <a:t>Яна </a:t>
            </a:r>
            <a:r>
              <a:rPr lang="ru-RU" b="1" i="1" dirty="0" err="1" smtClean="0">
                <a:solidFill>
                  <a:prstClr val="black"/>
                </a:solidFill>
                <a:hlinkClick r:id="rId2"/>
              </a:rPr>
              <a:t>Ерыгина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96752"/>
            <a:ext cx="4038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Они смеются вроде без причины,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Играют даже там где игр нет...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Наляпав краски создадут картину 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И маме из </a:t>
            </a:r>
            <a:r>
              <a:rPr lang="ru-RU" sz="2000" dirty="0" err="1" smtClean="0">
                <a:solidFill>
                  <a:srgbClr val="00349E">
                    <a:lumMod val="50000"/>
                  </a:srgbClr>
                </a:solidFill>
              </a:rPr>
              <a:t>тровинок</a:t>
            </a: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 соберут букет.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32856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Они в нас ищут поддержку и защиту, 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Пусть не умеют правильно сказать.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А ты? Ты взрослый, умный, хитрый,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Ты делаешь как правильно всегда?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47457" y="2996952"/>
            <a:ext cx="4896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Не говоришь чего-то не подумав,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Не </a:t>
            </a:r>
            <a:r>
              <a:rPr lang="ru-RU" sz="2000" dirty="0" err="1" smtClean="0">
                <a:solidFill>
                  <a:srgbClr val="00349E">
                    <a:lumMod val="50000"/>
                  </a:srgbClr>
                </a:solidFill>
              </a:rPr>
              <a:t>обижаешся</a:t>
            </a: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, чего-то не поняв?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Не </a:t>
            </a:r>
            <a:r>
              <a:rPr lang="ru-RU" sz="2000" dirty="0" err="1" smtClean="0">
                <a:solidFill>
                  <a:srgbClr val="00349E">
                    <a:lumMod val="50000"/>
                  </a:srgbClr>
                </a:solidFill>
              </a:rPr>
              <a:t>отвлекаешся</a:t>
            </a: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, когда просили слушать,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Всегда внимательный и не умеешь врать?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05064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Мы сами ошибаемся не редко,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Уча детей не замечаем мы под час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Улыбок счастья, что нам дарят детки,</a:t>
            </a:r>
            <a:b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00349E">
                    <a:lumMod val="50000"/>
                  </a:srgbClr>
                </a:solidFill>
              </a:rPr>
              <a:t>И нежности, которой учат нас.</a:t>
            </a:r>
            <a:endParaRPr lang="ru-RU" dirty="0"/>
          </a:p>
        </p:txBody>
      </p:sp>
      <p:pic>
        <p:nvPicPr>
          <p:cNvPr id="3" name="Picture 6" descr="http://www.blog.faetont.kz/wp-content/uploads/2012/10/543165_429506543774786_130213735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263691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ны\oldram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7489825" cy="432048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Посейте поступок </a:t>
            </a:r>
            <a:r>
              <a:rPr lang="ru-RU" b="1" i="1" dirty="0" smtClean="0">
                <a:solidFill>
                  <a:srgbClr val="FF0000"/>
                </a:solidFill>
              </a:rPr>
              <a:t>–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пожнете привычку,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посейте </a:t>
            </a:r>
            <a:r>
              <a:rPr lang="ru-RU" b="1" i="1" dirty="0" smtClean="0">
                <a:solidFill>
                  <a:srgbClr val="FF0000"/>
                </a:solidFill>
              </a:rPr>
              <a:t>привычку –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пожнете </a:t>
            </a:r>
            <a:r>
              <a:rPr lang="ru-RU" b="1" i="1" dirty="0" smtClean="0">
                <a:solidFill>
                  <a:srgbClr val="FF0000"/>
                </a:solidFill>
              </a:rPr>
              <a:t>характер, посейте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характер </a:t>
            </a:r>
            <a:r>
              <a:rPr lang="ru-RU" b="1" i="1" dirty="0" smtClean="0">
                <a:solidFill>
                  <a:srgbClr val="FF0000"/>
                </a:solidFill>
              </a:rPr>
              <a:t>– пожнете судьбу.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</a:t>
            </a:r>
            <a:endParaRPr lang="ru-RU" dirty="0" smtClean="0"/>
          </a:p>
          <a:p>
            <a:pPr algn="r" eaLnBrk="1" hangingPunct="1">
              <a:buFontTx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У.Теккерей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фоны\oldram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784976" cy="489654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algn="ctr" eaLnBrk="1" hangingPunct="1">
              <a:buFontTx/>
              <a:buNone/>
            </a:pPr>
            <a:r>
              <a:rPr lang="ru-RU" sz="4800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        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Самая большая </a:t>
            </a:r>
          </a:p>
          <a:p>
            <a:pPr marL="533400" indent="-533400" algn="ctr" eaLnBrk="1" hangingPunct="1"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роскошь 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на свете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–</a:t>
            </a:r>
          </a:p>
          <a:p>
            <a:pPr marL="533400" indent="-533400" algn="ctr" eaLnBrk="1" hangingPunct="1"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   это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роскошь </a:t>
            </a:r>
            <a:endParaRPr lang="ru-RU" sz="48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 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человеческого 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общения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              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Антуан</a:t>
            </a:r>
            <a:r>
              <a:rPr lang="ru-RU" dirty="0" smtClean="0">
                <a:solidFill>
                  <a:srgbClr val="0000FF"/>
                </a:solidFill>
              </a:rPr>
              <a:t> де </a:t>
            </a:r>
            <a:r>
              <a:rPr lang="ru-RU" dirty="0" err="1" smtClean="0">
                <a:solidFill>
                  <a:srgbClr val="0000FF"/>
                </a:solidFill>
              </a:rPr>
              <a:t>Сент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Экзюпери</a:t>
            </a:r>
            <a:endParaRPr lang="ru-RU" dirty="0" smtClean="0">
              <a:solidFill>
                <a:srgbClr val="0000FF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фоны\Tatami_PowerPoint_Background_by_Sakura_no_Tamashii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bright="10000" contrast="1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205038"/>
            <a:ext cx="8229600" cy="13716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rgbClr val="003300"/>
                </a:solidFill>
              </a:rPr>
              <a:t/>
            </a:r>
            <a:br>
              <a:rPr lang="ru-RU" sz="6000" b="1" dirty="0" smtClean="0">
                <a:ln/>
                <a:solidFill>
                  <a:srgbClr val="003300"/>
                </a:solidFill>
              </a:rPr>
            </a:br>
            <a:r>
              <a:rPr lang="ru-RU" sz="6000" b="1" dirty="0" smtClean="0">
                <a:ln/>
                <a:solidFill>
                  <a:srgbClr val="003300"/>
                </a:solidFill>
              </a:rPr>
              <a:t>Каталог </a:t>
            </a:r>
            <a:r>
              <a:rPr lang="ru-RU" sz="6000" b="1" dirty="0">
                <a:ln/>
                <a:solidFill>
                  <a:srgbClr val="003300"/>
                </a:solidFill>
              </a:rPr>
              <a:t>эффектов, оказывающих влияние на развитие личности</a:t>
            </a:r>
            <a:r>
              <a:rPr lang="ru-RU" b="1" dirty="0">
                <a:ln/>
                <a:solidFill>
                  <a:srgbClr val="003300"/>
                </a:solidFill>
              </a:rPr>
              <a:t> </a:t>
            </a:r>
            <a:r>
              <a:rPr lang="ru-RU" sz="6000" b="1" dirty="0" smtClean="0">
                <a:ln/>
                <a:solidFill>
                  <a:srgbClr val="003300"/>
                </a:solidFill>
              </a:rPr>
              <a:t>ребенка или </a:t>
            </a:r>
            <a:br>
              <a:rPr lang="ru-RU" sz="6000" b="1" dirty="0" smtClean="0">
                <a:ln/>
                <a:solidFill>
                  <a:srgbClr val="003300"/>
                </a:solidFill>
              </a:rPr>
            </a:br>
            <a:r>
              <a:rPr lang="ru-RU" sz="6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«Язык непринятия» </a:t>
            </a:r>
            <a:r>
              <a:rPr lang="ru-RU" sz="6000" b="1" dirty="0" smtClean="0">
                <a:ln/>
                <a:solidFill>
                  <a:srgbClr val="003300"/>
                </a:solidFill>
              </a:rPr>
              <a:t>ребенка</a:t>
            </a:r>
            <a:endParaRPr lang="ru-RU" sz="6000" b="1" dirty="0">
              <a:ln/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1.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Приказание, распоряжение, инструктирование, команда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924944"/>
            <a:ext cx="8229600" cy="3672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Эти распоряжения говорят ребенку, что его чувства и потребности не важны 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взрослого,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он должен соглашаться и исполнять все в соответствии с чувствами и потребностями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воспитателя, родителя, взрослого.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Сообщения вызывают страх перед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властью взрослого человека.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Они могут вызвать у ребенка чувство сопротивления или злости, являются причиной жестокости, вспышек раздражения, противостояния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воле воспитывающего взрослого.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</a:t>
            </a:r>
            <a:r>
              <a:rPr lang="ru-RU" sz="2400" dirty="0" smtClean="0"/>
              <a:t>: </a:t>
            </a:r>
            <a:r>
              <a:rPr lang="ru-RU" sz="2400" i="1" dirty="0" smtClean="0"/>
              <a:t>«Сейчас же перестань!», «Замолчи!», «Чтобы я этого больше не слышал!», «Перестань жаловаться и заканчивай работу». </a:t>
            </a:r>
            <a:endParaRPr lang="ru-RU" sz="2400" i="1" dirty="0"/>
          </a:p>
        </p:txBody>
      </p:sp>
      <p:pic>
        <p:nvPicPr>
          <p:cNvPr id="24578" name="Picture 2" descr="http://1.bp.blogspot.com/-2uaFiNPmVWI/UqHdJdel_yI/AAAAAAAAJoM/8m751smYtsU/s400/11600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484784"/>
            <a:ext cx="2232248" cy="2508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2.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Предостережение, предупреждение, угроза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56992"/>
            <a:ext cx="8229600" cy="3196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Эти сообщения могут заставить ребенка почувствовать страх и покорность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Они могут вызвать сопротивление и жестокость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Они могут говорить об отсутствии 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взрослого человека уважения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 желаниям и потребностям ребенка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Они провоцируют ребенка на то, чтобы он проверил угрозу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 делает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то, что им запрещается.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Пример:</a:t>
            </a:r>
            <a:r>
              <a:rPr lang="ru-RU" sz="2400" i="1" dirty="0" smtClean="0"/>
              <a:t> «Если ты не прекратишь, я вызову родителей», «Смотри, как бы не стало хуже», «Еще раз повторится, и я тебя отведу …».</a:t>
            </a:r>
          </a:p>
        </p:txBody>
      </p:sp>
      <p:pic>
        <p:nvPicPr>
          <p:cNvPr id="23554" name="Picture 2" descr="http://4.bp.blogspot.com/-wJa0rAHLzVc/UqHdmzNmW2I/AAAAAAAAJpU/sQTUWsENpnI/s400/1371559931_zlaya-tyo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12776"/>
            <a:ext cx="2170527" cy="19968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3.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Поучение, увещание, морализирование, проповедь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77072"/>
            <a:ext cx="8229600" cy="230425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Эти сообщения опираются на власть внешнего авторитета, долга, обязанностей. Дети могут отвечать на «должен», «обязан», «надо»  сопротивлением и еще более сильным отстаиванием своей позиции.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Они могут стать причиной актуализации чувства вины в ребенке- чувства, что он плохой</a:t>
            </a:r>
          </a:p>
          <a:p>
            <a:pPr>
              <a:buFont typeface="Wingdings" pitchFamily="2" charset="2"/>
              <a:buNone/>
            </a:pP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Пример: </a:t>
            </a:r>
            <a:r>
              <a:rPr lang="ru-RU" sz="2400" i="1" dirty="0" smtClean="0"/>
              <a:t>«Ты обязан вести себя, как подобает», «Ты должен уважать взрослых», «Каждый должен трудиться», «Учение – это твоя работа». </a:t>
            </a:r>
            <a:endParaRPr lang="ru-RU" sz="2400" i="1" dirty="0"/>
          </a:p>
        </p:txBody>
      </p:sp>
      <p:pic>
        <p:nvPicPr>
          <p:cNvPr id="5" name="Picture 2" descr="http://www.maxi.by/imageservice/902619/1/230/230/902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730" y="2013197"/>
            <a:ext cx="2190750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4.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Советы, предложения, объяснения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501008"/>
            <a:ext cx="8229600" cy="3052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Такие сообщения переживаются ребенком, потому что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взрослый не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доверяет оценке ребенка или его способности найти правильное решение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Влияние на ребенка- прекратит сам думать и решать проблемы, станет зависимым от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решения и оценки других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Постоянные советы приводят к тому, что ребенок все свое время пытается реализовать идеи и советы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значимого взрослого,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исключая развитие своих собственных идей.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Пример:</a:t>
            </a:r>
            <a:r>
              <a:rPr lang="ru-RU" sz="2400" i="1" dirty="0" smtClean="0"/>
              <a:t> «А ты возьми и скажи…», «Я бы на твоем месте …», «Тебе нужно пойти и извиниться». </a:t>
            </a:r>
            <a:endParaRPr lang="ru-RU" sz="2400" i="1" dirty="0"/>
          </a:p>
        </p:txBody>
      </p:sp>
      <p:pic>
        <p:nvPicPr>
          <p:cNvPr id="21508" name="Picture 4" descr="http://www.examiner.com/images/blog/wysiwyg/image/work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1691680" cy="254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D60000"/>
                </a:solidFill>
              </a:rPr>
              <a:t>5. </a:t>
            </a:r>
            <a:r>
              <a:rPr lang="ru-RU" sz="4000" b="1" dirty="0">
                <a:ln w="50800"/>
                <a:solidFill>
                  <a:srgbClr val="D60000"/>
                </a:solidFill>
              </a:rPr>
              <a:t>Нотации, наставления, логическая аргументация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717032"/>
            <a:ext cx="8229600" cy="27363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Попытка учить другого часто вызывает у того, кто учится, чувства собственной неадекватности.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Логика и факты часто вызывают 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ребенка сопротивление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защиту. Дети обычно ненавидят родительские наставления.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Иногда дети прибегают к отчаянным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методам: обесцениванию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фактов, к которым апеллируют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взрослый.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Иногда предпочитают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игнорировать факты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Пример:</a:t>
            </a:r>
            <a:r>
              <a:rPr lang="ru-RU" sz="2400" i="1" dirty="0" smtClean="0"/>
              <a:t> «Без конца отвлекаешься, вот и делаешь ошибки», «Сколько раз тебе говорили!», «Пора бы знать, что…», «Если будешь …, то…» </a:t>
            </a:r>
            <a:endParaRPr lang="ru-RU" sz="2400" i="1" dirty="0"/>
          </a:p>
        </p:txBody>
      </p:sp>
      <p:pic>
        <p:nvPicPr>
          <p:cNvPr id="20482" name="Picture 2" descr="http://30nar-sol6.edusite.ru/images/sovety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07385"/>
            <a:ext cx="3096344" cy="23802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471</TotalTime>
  <Words>1322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 Каталог эффектов, оказывающих влияние на развитие личности ребенка или  «Язык непринятия» ребенка</vt:lpstr>
      <vt:lpstr>1. Приказание, распоряжение, инструктирование, команда</vt:lpstr>
      <vt:lpstr>2. Предостережение, предупреждение, угроза</vt:lpstr>
      <vt:lpstr>3. Поучение, увещание, морализирование, проповедь</vt:lpstr>
      <vt:lpstr>4. Советы, предложения, объяснения</vt:lpstr>
      <vt:lpstr>5. Нотации, наставления, логическая аргументация</vt:lpstr>
      <vt:lpstr>6. Осуждение, «приговор», критическая оценка порицание,упреки.</vt:lpstr>
      <vt:lpstr>7. Похвала, согласие</vt:lpstr>
      <vt:lpstr>8. Ругань, насмешка, пристыживание, «обзывание»</vt:lpstr>
      <vt:lpstr>9. Интерпретация, анализ, постановка диагноза.</vt:lpstr>
      <vt:lpstr>10. Утешение, успокаивание, сочувствие, поддержка ,помощь</vt:lpstr>
      <vt:lpstr>11. Расследование, допрос, вопросы.</vt:lpstr>
      <vt:lpstr>12. Уход, отвлечение внимания, развлечение, юмор</vt:lpstr>
      <vt:lpstr>Слайд 17</vt:lpstr>
      <vt:lpstr>Два золотых правила: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47</cp:revision>
  <dcterms:created xsi:type="dcterms:W3CDTF">2014-11-15T17:00:24Z</dcterms:created>
  <dcterms:modified xsi:type="dcterms:W3CDTF">2014-11-18T12:23:36Z</dcterms:modified>
</cp:coreProperties>
</file>