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74" autoAdjust="0"/>
  </p:normalViewPr>
  <p:slideViewPr>
    <p:cSldViewPr>
      <p:cViewPr varScale="1">
        <p:scale>
          <a:sx n="73" d="100"/>
          <a:sy n="73" d="100"/>
        </p:scale>
        <p:origin x="-17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603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C404B2-77C6-4B15-B72C-16080211B3B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2F0276-4DE3-4A76-BCBE-5F4176ACF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 Взаимодействие с детьми, имеющими особенности в эмоционально-личностной сфере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324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дети  с  признаками</a:t>
            </a:r>
          </a:p>
          <a:p>
            <a:pPr algn="ctr"/>
            <a:r>
              <a:rPr lang="ru-RU" b="1" dirty="0" smtClean="0"/>
              <a:t> тревожности и застенчивости</a:t>
            </a:r>
          </a:p>
          <a:p>
            <a:pPr algn="ctr"/>
            <a:endParaRPr lang="ru-RU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составитель: педагог – психолог  </a:t>
            </a:r>
            <a:r>
              <a:rPr lang="ru-RU" sz="1200" b="1" dirty="0" smtClean="0"/>
              <a:t>Кущ Елена Ивановна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МБДОУ №2 «Ромашка»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г.Приморско-Ахтарск</a:t>
            </a:r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4286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3520440" cy="5500726"/>
          </a:xfrm>
        </p:spPr>
        <p:txBody>
          <a:bodyPr>
            <a:normAutofit fontScale="32500" lnSpcReduction="20000"/>
          </a:bodyPr>
          <a:lstStyle/>
          <a:p>
            <a:pPr lvl="0" algn="ctr">
              <a:buNone/>
            </a:pPr>
            <a:r>
              <a:rPr lang="ru-RU" sz="4300" b="1" dirty="0" smtClean="0">
                <a:solidFill>
                  <a:srgbClr val="FF0000"/>
                </a:solidFill>
              </a:rPr>
              <a:t>для педагогов</a:t>
            </a:r>
          </a:p>
          <a:p>
            <a:pPr lvl="0"/>
            <a:r>
              <a:rPr lang="ru-RU" sz="3700" dirty="0" smtClean="0"/>
              <a:t>не привлекайте  тревожных детей к видам деятельности соревновательного характера; </a:t>
            </a:r>
          </a:p>
          <a:p>
            <a:pPr lvl="0"/>
            <a:r>
              <a:rPr lang="ru-RU" sz="3700" dirty="0" smtClean="0"/>
              <a:t>не сравнивайте ребенка с другими детьми;</a:t>
            </a:r>
          </a:p>
          <a:p>
            <a:pPr lvl="0"/>
            <a:r>
              <a:rPr lang="ru-RU" sz="3700" dirty="0" smtClean="0"/>
              <a:t>не подгоняйте тревожных детей флегматического и меланхолического типов темперамента, давать им возможность действовать в привычном для них темпе (такого ребенка можно чуть раньше, чем остальных, посадить за стол, одевать его в первую очередь и т. д.); </a:t>
            </a:r>
          </a:p>
          <a:p>
            <a:pPr lvl="0"/>
            <a:r>
              <a:rPr lang="ru-RU" sz="3700" dirty="0" smtClean="0"/>
              <a:t>способствуйте повышению самооценки ребенка, хвалить ребенка даже за не очень значительные достижения, так чтобы он знал за что;</a:t>
            </a:r>
          </a:p>
          <a:p>
            <a:pPr lvl="0"/>
            <a:r>
              <a:rPr lang="ru-RU" sz="3700" dirty="0" smtClean="0"/>
              <a:t>не заставляйте ребенка вступать в незнакомые виды деятельности (пусть он сначала просто посмотрит, как это делают его  сверстники); </a:t>
            </a:r>
          </a:p>
          <a:p>
            <a:pPr lvl="0"/>
            <a:r>
              <a:rPr lang="ru-RU" sz="3700" dirty="0" smtClean="0"/>
              <a:t>используйте  в работе с тревожными детьми игрушки и материалы, уже знакомые им; </a:t>
            </a:r>
          </a:p>
          <a:p>
            <a:pPr lvl="0"/>
            <a:r>
              <a:rPr lang="ru-RU" sz="3700" dirty="0" smtClean="0"/>
              <a:t>закрепите за ребенком постоянное место за столом, кроватку; </a:t>
            </a:r>
          </a:p>
          <a:p>
            <a:pPr lvl="0"/>
            <a:r>
              <a:rPr lang="ru-RU" sz="3700" dirty="0" smtClean="0"/>
              <a:t>попросите ребенка быть помощником воспитателю, если малыш не отходит от него ни на шаг.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714356"/>
            <a:ext cx="3520440" cy="5411807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для родителей</a:t>
            </a:r>
          </a:p>
          <a:p>
            <a:pPr lvl="0"/>
            <a:r>
              <a:rPr lang="ru-RU" sz="1200" dirty="0" smtClean="0"/>
              <a:t>Не сравнивайте ребенка с окружающими. 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1200" dirty="0" smtClean="0"/>
              <a:t> Чаще используйте телесный контакт, упражнения на релаксацию. </a:t>
            </a:r>
          </a:p>
          <a:p>
            <a:pPr lvl="0"/>
            <a:r>
              <a:rPr lang="ru-RU" sz="1200" dirty="0" smtClean="0"/>
              <a:t> Способствуйте повышению самооценки ребенка, чаще хвалите его, но так, чтобы он знал, за что. </a:t>
            </a:r>
          </a:p>
          <a:p>
            <a:pPr lvl="0"/>
            <a:r>
              <a:rPr lang="ru-RU" sz="1200" dirty="0" smtClean="0"/>
              <a:t>Чаще обращайтесь к ребенку по имени. </a:t>
            </a:r>
          </a:p>
          <a:p>
            <a:pPr lvl="0"/>
            <a:r>
              <a:rPr lang="ru-RU" sz="1200" dirty="0" smtClean="0"/>
              <a:t>Демонстрируйте образцы уверенного поведения, будьте во всем примером ребенку. </a:t>
            </a:r>
          </a:p>
          <a:p>
            <a:pPr lvl="0"/>
            <a:r>
              <a:rPr lang="ru-RU" sz="1200" dirty="0" smtClean="0"/>
              <a:t>Не предъявляйте к ребенку завышенных требований. </a:t>
            </a:r>
          </a:p>
          <a:p>
            <a:pPr lvl="0"/>
            <a:r>
              <a:rPr lang="ru-RU" sz="1200" dirty="0" smtClean="0"/>
              <a:t>Будьте последовательны в воспитании ребенка. </a:t>
            </a:r>
          </a:p>
          <a:p>
            <a:pPr lvl="0"/>
            <a:r>
              <a:rPr lang="ru-RU" sz="1200" dirty="0" smtClean="0"/>
              <a:t>Старайтесь делать ребенку как можно меньше замечаний. </a:t>
            </a:r>
          </a:p>
          <a:p>
            <a:pPr lvl="0"/>
            <a:r>
              <a:rPr lang="ru-RU" sz="1200" dirty="0" smtClean="0"/>
              <a:t>Используйте наказание лишь в крайних случаях. </a:t>
            </a:r>
          </a:p>
          <a:p>
            <a:pPr lvl="0"/>
            <a:r>
              <a:rPr lang="ru-RU" sz="1200" dirty="0" smtClean="0"/>
              <a:t> Не унижайте ребенка, наказывая его.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Monotype Corsiva" pitchFamily="66" charset="0"/>
              </a:rPr>
              <a:t>Спасибо за внимание !</a:t>
            </a:r>
            <a:endParaRPr lang="ru-RU" sz="40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Описание проблемы, ее актуальность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dirty="0" smtClean="0"/>
              <a:t>Тревожность детей – прямое следствие повышенной напряженности нашей жизни. Ее симптомы проявляются у все большего количества жителей Земли: если 20 лет назад умеренную тревожность ощущал едва ли каждый четвертый житель развивающихся стран, то к концу тысячелетия тревожными стали не менее трех четвертей населения. Тревожность проявляется в постоянном беспокойстве, неуверенности, ожидании неблагоприятного развития событий, постоянном предчувствии худшего. Она изматывает, подтачивает силы, ослабляет волю и разум, подталкивает к совершению необдуманных поступков. </a:t>
            </a:r>
          </a:p>
          <a:p>
            <a:pPr algn="just"/>
            <a:r>
              <a:rPr lang="ru-RU" sz="1800" dirty="0" smtClean="0"/>
              <a:t>Тревожность имеет генетические корни, внешняя среда может ее либо развивать, либо подавляет, способствует или препятствует развиться в устойчивую черту личности. К 10 -12 годам тревожность (или ее отсутствие) становится чертой характера. Врожденная или сформированная склонность ребенка впадать в тревожное состояние во многом предопределяет его поведение.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Понятие тревожности и застенчивости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Тревожность</a:t>
            </a:r>
            <a:r>
              <a:rPr lang="ru-RU" dirty="0" smtClean="0"/>
              <a:t> – </a:t>
            </a:r>
          </a:p>
          <a:p>
            <a:pPr algn="just"/>
            <a:r>
              <a:rPr lang="ru-RU" sz="2000" dirty="0" smtClean="0"/>
              <a:t>индивидуальная психологическая особенность, проявляющаяся в склонности человека к частым и интенсивным переживаниям состояния тревоги, а также в низком пороге его возникновения (Лютова Е.К);</a:t>
            </a:r>
            <a:endParaRPr lang="en-US" sz="2000" dirty="0" smtClean="0"/>
          </a:p>
          <a:p>
            <a:pPr algn="just"/>
            <a:r>
              <a:rPr lang="ru-RU" sz="2000" dirty="0" smtClean="0"/>
              <a:t>эмоциональное состояние человека, особенность характера или черта личности (Подласый И.П.);                 </a:t>
            </a:r>
          </a:p>
          <a:p>
            <a:pPr algn="just"/>
            <a:r>
              <a:rPr lang="ru-RU" sz="2000" dirty="0" smtClean="0"/>
              <a:t>переживание эмоционального дискомфорта, связанное с ожиданием неблагополучия, предчувствием грозящей опасности (Кулагина И.Ю.);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Тревога</a:t>
            </a:r>
            <a:r>
              <a:rPr lang="ru-RU" sz="2000" dirty="0" smtClean="0">
                <a:solidFill>
                  <a:srgbClr val="FF0000"/>
                </a:solidFill>
              </a:rPr>
              <a:t> –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 ощущение конкретной, неопределенной угрозы, неясное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чувство опасности, страх неизвестно чего (Подласый И.П.);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 эмоционально заостренное ощущение предстоящей угрозы (</a:t>
            </a:r>
            <a:r>
              <a:rPr lang="ru-RU" sz="2000" dirty="0" err="1" smtClean="0"/>
              <a:t>Овчарова</a:t>
            </a:r>
            <a:r>
              <a:rPr lang="ru-RU" sz="2000" dirty="0" smtClean="0"/>
              <a:t> Р.В.);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эпизодические проявления беспокойства и волнения (Лютова Е.К.).</a:t>
            </a:r>
          </a:p>
          <a:p>
            <a:endParaRPr lang="ru-RU" sz="2000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Застенчивость -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индивидуальная психологическая особенность, заключающаяся в страхе нового, боязни обратить на себя внимание, блокирующая развитие эмоциональной и интеллектуальной сфер личности. Застенчивость следует отличать от замкнутости.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Виды тревожности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200" dirty="0" smtClean="0">
                <a:solidFill>
                  <a:srgbClr val="FF0000"/>
                </a:solidFill>
              </a:rPr>
              <a:t>Ситуативная</a:t>
            </a:r>
            <a:r>
              <a:rPr lang="ru-RU" sz="2200" dirty="0" smtClean="0"/>
              <a:t> – возникает в детстве и помогает ребенку сдерживать свои непосредственные желания, побуждения к действиям, которые, как он знает, не одобряются близкими взрослыми.</a:t>
            </a:r>
          </a:p>
          <a:p>
            <a:pPr>
              <a:lnSpc>
                <a:spcPct val="90000"/>
              </a:lnSpc>
              <a:buNone/>
            </a:pPr>
            <a:endParaRPr lang="ru-RU" sz="2200" dirty="0" smtClean="0"/>
          </a:p>
          <a:p>
            <a:pPr>
              <a:lnSpc>
                <a:spcPct val="90000"/>
              </a:lnSpc>
            </a:pPr>
            <a:r>
              <a:rPr lang="ru-RU" sz="2200" dirty="0" smtClean="0">
                <a:solidFill>
                  <a:srgbClr val="FF0000"/>
                </a:solidFill>
              </a:rPr>
              <a:t>Личностная</a:t>
            </a:r>
            <a:r>
              <a:rPr lang="ru-RU" sz="2200" dirty="0" smtClean="0"/>
              <a:t> – появляется в том случае, если родителям не свойственна любовь к ребенку, принятие его таким, какой он есть на самом деле. (Кулагина И.Ю.) </a:t>
            </a:r>
          </a:p>
          <a:p>
            <a:pPr>
              <a:lnSpc>
                <a:spcPct val="90000"/>
              </a:lnSpc>
              <a:buNone/>
            </a:pPr>
            <a:r>
              <a:rPr lang="ru-RU" sz="2200" dirty="0" smtClean="0"/>
              <a:t>  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Школьная</a:t>
            </a:r>
            <a:r>
              <a:rPr lang="ru-RU" sz="2200" dirty="0" smtClean="0"/>
              <a:t> – выражается в волнении, повышенном беспокойстве в учебных ситуациях, в классе, ожидании плохого отношения к себе, отрицательной оценки со стороны педагогов, сверстников. (</a:t>
            </a:r>
            <a:r>
              <a:rPr lang="ru-RU" sz="2200" dirty="0" err="1" smtClean="0"/>
              <a:t>Овчарова</a:t>
            </a:r>
            <a:r>
              <a:rPr lang="ru-RU" sz="2200" dirty="0" smtClean="0"/>
              <a:t> Р.В.)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Причины тревожности у детей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Конституциональная особенность нервной системы (меланхоличный темперамент);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Невротические состояния, вызванные страхом, частыми неудачами;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Следствие перенесенных заболеваний;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Результат запугивания ребенка взрослыми;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Плод чрезмерного детского воображения;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Естественная боязнь темноты, грома, молнии, опасных животных;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Проявление инстинкта самосохранения;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Результат «запрещающего» воспитания;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Чувство вины за неспособность быть на уровне высоких требований, доступных другим детям;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dirty="0" smtClean="0"/>
              <a:t>Следствие </a:t>
            </a:r>
            <a:r>
              <a:rPr lang="ru-RU" sz="2200" dirty="0" err="1" smtClean="0"/>
              <a:t>депривации</a:t>
            </a:r>
            <a:r>
              <a:rPr lang="ru-RU" sz="2200" dirty="0" smtClean="0"/>
              <a:t> – чувства обездоленности, недоступности</a:t>
            </a:r>
            <a:r>
              <a:rPr lang="ru-RU" sz="28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Типы тревожных детей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Невротики </a:t>
            </a:r>
            <a:r>
              <a:rPr lang="ru-RU" sz="2000" b="1" dirty="0" smtClean="0"/>
              <a:t>-  </a:t>
            </a:r>
            <a:r>
              <a:rPr lang="ru-RU" sz="2000" dirty="0" smtClean="0"/>
              <a:t>дети с соматическими проявлениями (тики, заикания, </a:t>
            </a:r>
            <a:r>
              <a:rPr lang="ru-RU" sz="2000" dirty="0" err="1" smtClean="0"/>
              <a:t>энурез</a:t>
            </a:r>
            <a:r>
              <a:rPr lang="ru-RU" sz="2000" dirty="0" smtClean="0"/>
              <a:t> и т.д.). 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400" b="1" dirty="0" smtClean="0"/>
              <a:t>Расторможенные </a:t>
            </a:r>
            <a:r>
              <a:rPr lang="ru-RU" sz="2000" b="1" dirty="0" smtClean="0"/>
              <a:t>- </a:t>
            </a:r>
            <a:r>
              <a:rPr lang="ru-RU" sz="2000" dirty="0" smtClean="0"/>
              <a:t> активные, эмоциональные дети с глубоко спрятанными страхами.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 algn="just">
              <a:spcBef>
                <a:spcPts val="0"/>
              </a:spcBef>
            </a:pPr>
            <a:r>
              <a:rPr lang="ru-RU" sz="2400" b="1" dirty="0" smtClean="0"/>
              <a:t>Застенчивые</a:t>
            </a:r>
            <a:r>
              <a:rPr lang="ru-RU" sz="2000" b="1" dirty="0" smtClean="0"/>
              <a:t> - </a:t>
            </a:r>
            <a:r>
              <a:rPr lang="ru-RU" sz="2000" dirty="0" smtClean="0"/>
              <a:t> это тихие, обаятельные дети, они боятся отвечать у доски, не поднимают руку, безынициативны, очень старательны в учебе, имеют проблемы в установлении контакта со сверстниками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sz="2400" b="1" dirty="0" smtClean="0"/>
              <a:t>Замкнутые</a:t>
            </a:r>
            <a:r>
              <a:rPr lang="ru-RU" sz="2000" b="1" dirty="0" smtClean="0"/>
              <a:t> - </a:t>
            </a:r>
            <a:r>
              <a:rPr lang="ru-RU" sz="2000" dirty="0" smtClean="0"/>
              <a:t> мрачные, неприветливые дети. Никак не реагируют на критику, в контакт со взрослыми стараются не вступать, избегают шумных игр, сидят сами по себе.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Характерные</a:t>
            </a:r>
            <a:r>
              <a:rPr lang="ru-RU" dirty="0" smtClean="0"/>
              <a:t> </a:t>
            </a:r>
            <a:r>
              <a:rPr lang="ru-RU" sz="2700" dirty="0" smtClean="0"/>
              <a:t>черты тревожных детей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lvl="0"/>
            <a:r>
              <a:rPr lang="ru-RU" sz="2400" dirty="0" smtClean="0"/>
              <a:t>После нескольких недель болезни ребенок не хочет идти в детский сад.</a:t>
            </a:r>
          </a:p>
          <a:p>
            <a:pPr lvl="0"/>
            <a:r>
              <a:rPr lang="ru-RU" sz="2400" dirty="0" smtClean="0"/>
              <a:t>Высокие требования к себе, самокритичны.</a:t>
            </a:r>
          </a:p>
          <a:p>
            <a:pPr lvl="0"/>
            <a:r>
              <a:rPr lang="ru-RU" sz="2400" dirty="0" smtClean="0"/>
              <a:t>Уровень самооценки низкий.</a:t>
            </a:r>
          </a:p>
          <a:p>
            <a:pPr lvl="0"/>
            <a:r>
              <a:rPr lang="ru-RU" sz="2400" dirty="0" smtClean="0"/>
              <a:t>Соматические проблемы: боли в животе, головные боли и т.д. </a:t>
            </a:r>
          </a:p>
          <a:p>
            <a:pPr lvl="0"/>
            <a:r>
              <a:rPr lang="ru-RU" sz="2400" dirty="0" smtClean="0"/>
              <a:t>Ребенок по несколько раз перечитывает одни и те же книги, смотрит одни и те же фильмы, мультфильмы, отказываясь от всего нового.  </a:t>
            </a:r>
          </a:p>
          <a:p>
            <a:pPr lvl="0"/>
            <a:r>
              <a:rPr lang="ru-RU" sz="2400" dirty="0" smtClean="0"/>
              <a:t>Адаптационный процесс длится больше 6 месяцев.</a:t>
            </a:r>
          </a:p>
          <a:p>
            <a:pPr lvl="0"/>
            <a:r>
              <a:rPr lang="ru-RU" sz="2400" dirty="0" smtClean="0"/>
              <a:t>Если ребенок легко возбудимый и эмоциональный, он может "заразиться" тревожностью от близких.</a:t>
            </a:r>
          </a:p>
          <a:p>
            <a:pPr lvl="0"/>
            <a:r>
              <a:rPr lang="ru-RU" sz="2400" dirty="0" smtClean="0"/>
              <a:t>Быстро устает, утомляется, тяжело переключается на другую деятельность. </a:t>
            </a:r>
          </a:p>
          <a:p>
            <a:pPr lvl="0"/>
            <a:r>
              <a:rPr lang="ru-RU" sz="2400" dirty="0" smtClean="0"/>
              <a:t>Если не удается сразу выполнить задание, отказывается от его дальнейшего выполнения. </a:t>
            </a:r>
          </a:p>
          <a:p>
            <a:pPr lvl="0"/>
            <a:r>
              <a:rPr lang="ru-RU" sz="2400" dirty="0" smtClean="0"/>
              <a:t>Склонен винить себя во всех неприятностях, случающихся с близкими.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Работу с тревожными детьми проводят в трех направлениях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285752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AutoNum type="arabicPeriod"/>
            </a:pPr>
            <a:r>
              <a:rPr lang="ru-RU" dirty="0" smtClean="0"/>
              <a:t>Повышение самооценки.</a:t>
            </a:r>
          </a:p>
          <a:p>
            <a:pPr marL="0" indent="0">
              <a:spcBef>
                <a:spcPts val="0"/>
              </a:spcBef>
              <a:buAutoNum type="arabicPeriod"/>
            </a:pPr>
            <a:endParaRPr lang="ru-RU" dirty="0" smtClean="0"/>
          </a:p>
          <a:p>
            <a:pPr marL="0" indent="0">
              <a:spcBef>
                <a:spcPts val="0"/>
              </a:spcBef>
              <a:buAutoNum type="arabicPeriod"/>
            </a:pPr>
            <a:r>
              <a:rPr lang="ru-RU" dirty="0" smtClean="0"/>
              <a:t>Обучение ребенка умению управлять собой в конкретных, наиболее волнующих его ситуациях.</a:t>
            </a:r>
          </a:p>
          <a:p>
            <a:pPr marL="0" indent="0">
              <a:spcBef>
                <a:spcPts val="0"/>
              </a:spcBef>
              <a:buAutoNum type="arabicPeriod"/>
            </a:pPr>
            <a:endParaRPr lang="ru-RU" dirty="0" smtClean="0"/>
          </a:p>
          <a:p>
            <a:pPr marL="0" indent="0">
              <a:spcBef>
                <a:spcPts val="0"/>
              </a:spcBef>
              <a:buAutoNum type="arabicPeriod"/>
            </a:pPr>
            <a:r>
              <a:rPr lang="ru-RU" dirty="0" smtClean="0"/>
              <a:t> Снятие мышечного напряжения.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Как играть с тревожными детьми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 Включение ребенка в любую новую игру должно проходить поэтапно. Пусть он сначала ознакомится с правилами игры, посмотрит, как в нее играют другие дети, и лишь потом, когда сам захочет, станет ее участником.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Необходимо избегать соревновательных моментов и игр, в которых учитывается скорость выполнения задания, например, таких как "Кто быстрее?".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Если вы вводите новую игру, то для того чтобы тревожный ребенок не ощущал опасности от встречи с чем-то неизвестным, лучше проводить ее на материале, уже знакомом ему (картинки, карточки). Можно использовать часть инструкции или правил из игры, в которую ребенок уже играл неоднократно.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Игры с закрытыми глазами рекомендуется использовать только после длительной работы с ребенком, когда он сам решит, что может выполнить это условие.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1050</Words>
  <Application>Microsoft Office PowerPoint</Application>
  <PresentationFormat>Экран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Взаимодействие с детьми, имеющими особенности в эмоционально-личностной сфере </vt:lpstr>
      <vt:lpstr>Описание проблемы, ее актуальность</vt:lpstr>
      <vt:lpstr>Понятие тревожности и застенчивости</vt:lpstr>
      <vt:lpstr>Виды тревожности</vt:lpstr>
      <vt:lpstr>Причины тревожности у детей</vt:lpstr>
      <vt:lpstr>Типы тревожных детей</vt:lpstr>
      <vt:lpstr>Характерные черты тревожных детей</vt:lpstr>
      <vt:lpstr>Работу с тревожными детьми проводят в трех направлениях</vt:lpstr>
      <vt:lpstr>Как играть с тревожными детьми</vt:lpstr>
      <vt:lpstr>  рекомендации</vt:lpstr>
      <vt:lpstr>Слайд 11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 с детьми</dc:title>
  <dc:creator>Замышляева</dc:creator>
  <cp:lastModifiedBy>q</cp:lastModifiedBy>
  <cp:revision>16</cp:revision>
  <dcterms:created xsi:type="dcterms:W3CDTF">2011-12-14T11:30:15Z</dcterms:created>
  <dcterms:modified xsi:type="dcterms:W3CDTF">2017-02-27T18:24:34Z</dcterms:modified>
</cp:coreProperties>
</file>