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2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4CDC-21D0-47DC-A1A5-4E9785718E4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7D41-7ECD-4EDA-8667-0A7A2407B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4CDC-21D0-47DC-A1A5-4E9785718E4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7D41-7ECD-4EDA-8667-0A7A2407B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4CDC-21D0-47DC-A1A5-4E9785718E4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7D41-7ECD-4EDA-8667-0A7A2407B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4CDC-21D0-47DC-A1A5-4E9785718E4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7D41-7ECD-4EDA-8667-0A7A2407B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4CDC-21D0-47DC-A1A5-4E9785718E4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7D41-7ECD-4EDA-8667-0A7A2407B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4CDC-21D0-47DC-A1A5-4E9785718E4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7D41-7ECD-4EDA-8667-0A7A2407B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4CDC-21D0-47DC-A1A5-4E9785718E4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7D41-7ECD-4EDA-8667-0A7A2407B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4CDC-21D0-47DC-A1A5-4E9785718E4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7D41-7ECD-4EDA-8667-0A7A2407B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4CDC-21D0-47DC-A1A5-4E9785718E4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7D41-7ECD-4EDA-8667-0A7A2407B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4CDC-21D0-47DC-A1A5-4E9785718E4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7D41-7ECD-4EDA-8667-0A7A2407B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4CDC-21D0-47DC-A1A5-4E9785718E4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7D41-7ECD-4EDA-8667-0A7A2407B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14CDC-21D0-47DC-A1A5-4E9785718E4B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97D41-7ECD-4EDA-8667-0A7A2407BA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картинки\фоны\fon-photoshop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548680"/>
            <a:ext cx="734481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CC"/>
                </a:solidFill>
                <a:latin typeface="Comic Sans MS" pitchFamily="66" charset="0"/>
              </a:rPr>
              <a:t>Значение сюжетно-ролевых игр для развития интеллекта ребенка</a:t>
            </a:r>
          </a:p>
        </p:txBody>
      </p:sp>
      <p:pic>
        <p:nvPicPr>
          <p:cNvPr id="1026" name="Picture 2" descr="C:\Users\USER\Desktop\клипарты\3gwt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5149614"/>
            <a:ext cx="4104456" cy="1829903"/>
          </a:xfrm>
          <a:prstGeom prst="rect">
            <a:avLst/>
          </a:prstGeom>
          <a:noFill/>
        </p:spPr>
      </p:pic>
      <p:pic>
        <p:nvPicPr>
          <p:cNvPr id="1027" name="Picture 3" descr="C:\Users\USER\Desktop\клипарты\oMrK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132856"/>
            <a:ext cx="4572000" cy="31337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6057" y="5877272"/>
            <a:ext cx="3639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Педагог-психолог </a:t>
            </a:r>
            <a:endParaRPr lang="ru-RU" dirty="0" smtClean="0"/>
          </a:p>
          <a:p>
            <a:pPr algn="r"/>
            <a:r>
              <a:rPr lang="ru-RU" dirty="0" smtClean="0"/>
              <a:t>МБДОУ </a:t>
            </a:r>
            <a:r>
              <a:rPr lang="ru-RU" dirty="0" smtClean="0"/>
              <a:t>№2 «Ромашка»</a:t>
            </a:r>
            <a:endParaRPr lang="ru-RU" dirty="0" smtClean="0"/>
          </a:p>
          <a:p>
            <a:pPr algn="r"/>
            <a:r>
              <a:rPr lang="ru-RU" dirty="0" smtClean="0"/>
              <a:t>Кущ Елена Ивановна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ртинки\фоны\fon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39552" y="314073"/>
            <a:ext cx="81003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spc="150" dirty="0" smtClean="0">
                <a:ln w="3175">
                  <a:solidFill>
                    <a:srgbClr val="0070C0"/>
                  </a:solidFill>
                </a:ln>
                <a:solidFill>
                  <a:srgbClr val="00009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Дружеское общение-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 общение, в которое люди вступают не ради достижения каких-то целей, а ради него самого, ради удовольствия от эмоциональной близости с другим человеком и возможности разделить с ним свои чувства, ради радости совместной деятельности и чувства, что тебя понимают, принимают и, если будет надо, поддержат. Конечно, играя в ролевые игры с другими детьми, ребёнок только начинает учиться дружескому общению, но это начало очень важно. Ибо именно оно закладывает потребность в дружеском общении и побуждает к нему стремиться в отношениях с другими людьми.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F:\картинки\клипарты1\fizk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96668"/>
            <a:ext cx="4392488" cy="3891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ртинки\фоны\fon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476672"/>
            <a:ext cx="5275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150" dirty="0">
                <a:ln w="3175">
                  <a:solidFill>
                    <a:srgbClr val="0070C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Если с ребёнком не играть...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8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В дошкольном детстве закладываются основы представления человека о мире и основы его личностной идентичности, т.е. того, с чем человек себя отождествляет и кому подражает. Причём личностно-смысловой "каркас" образа мира и образа самого себя формируется в значительной мере именно в сюжетно-ролевой игре.</a:t>
            </a:r>
          </a:p>
        </p:txBody>
      </p:sp>
      <p:pic>
        <p:nvPicPr>
          <p:cNvPr id="24577" name="Picture 1" descr="F:\картинки\клипарты1\1345719173_rados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993" b="23995"/>
          <a:stretch>
            <a:fillRect/>
          </a:stretch>
        </p:blipFill>
        <p:spPr bwMode="auto">
          <a:xfrm>
            <a:off x="755576" y="2996952"/>
            <a:ext cx="7348401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ртинки\фоны\fon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Определяя содержание детских игр, поток массовой видео- и компьютерной продукции создаёт эмоционально-смысловую основу представления о мире как арене борьбы "наших" и "чужих" - борьбы, где жестокость и холодный расчёт приносят успех, где сильный всегда прав, обмануть и убить врага всегда похвально, где часто нет места ни любви, ни сопереживанию, ни благородству, ни даже элементарной порядочности...</a:t>
            </a:r>
            <a:endParaRPr lang="ru-RU" dirty="0"/>
          </a:p>
        </p:txBody>
      </p:sp>
      <p:pic>
        <p:nvPicPr>
          <p:cNvPr id="4" name="Picture 6" descr="http://static.akipress.org/127/.storage/limon/images/June2012/7026f59a1ecf4c11c2a1ea4cb11e41e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2016224" cy="2464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H:\клипарты1\67489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365104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www.rustoys.ru/pics/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232248"/>
            <a:ext cx="3800146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" descr="H:\клипарты1\Человек-паук_3-Враг_в_отражении-к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411757"/>
            <a:ext cx="3059832" cy="2185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:\клипарты1\society_shrek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2132856"/>
            <a:ext cx="208823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ртинки\фоны\fon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332656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150" dirty="0">
                <a:ln w="3175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Если с ребёнком не играть, он будет играть примитивно. 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95536" y="1229852"/>
            <a:ext cx="82444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есто сюжетно-ролевой игры даже у старших дошкольников начинает занимать игра-манипуляция с игрушками: пострелять из пистолета, запустить машинку с мигалкой, изменить форму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робота-трансформера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Причём чем эффектнее и дороже игрушка, тем меньше воображения обычно требуется для игры с ней, тем сильнее она поощряет простое манипулирование. Следствием этого является увеличение числа детей с неразвитым воображением, не умеющих ничего делать самостоятельно, занимать собственную позицию в отношениях с другим человеком или понимать позицию другого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3074" name="Picture 2" descr="C:\Users\USER\Desktop\клипарты\jxk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54564"/>
            <a:ext cx="4104456" cy="3052689"/>
          </a:xfrm>
          <a:prstGeom prst="rect">
            <a:avLst/>
          </a:prstGeom>
          <a:noFill/>
        </p:spPr>
      </p:pic>
      <p:pic>
        <p:nvPicPr>
          <p:cNvPr id="3075" name="Picture 3" descr="C:\Users\USER\Desktop\клипарты\1350021235_0lik.ru_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012265"/>
            <a:ext cx="3600400" cy="2729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ртинки\фоны\fon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4536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Раннее начало занятий при слабом развитии игры приводит к тому, что дети привыкают выполнять задания взрослого и воспроизводить задаваемые взрослым образцы, но собственная познавательная активность у них не развивается, а иногда даже и деградирует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10778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игре ребёнок свободен и сам определяет свои действия, учится взаимодействовать с другими людьми - как сверстниками, так и взрослыми - на равных. Занятие же всегда связано с выполнением заданий, которые даёт взрослый, учит выслушивать инструкцию взрослого и действовать в соответствии с нею. Занятия в большей мере развивают операционально-техническую сторону деятельности ребёнка, иначе говоря, позволяют ему овладеть новыми средствами и способами действия.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4365104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Игра </a:t>
            </a:r>
            <a:r>
              <a:rPr lang="ru-RU" b="1" i="1" dirty="0"/>
              <a:t>же развивает прежде всего мотивационные и эмоционально-личностные возможности малыша, стимулирует формирование его собственной познавательной и творческой активности.</a:t>
            </a:r>
            <a:endParaRPr lang="ru-RU" dirty="0"/>
          </a:p>
        </p:txBody>
      </p:sp>
      <p:pic>
        <p:nvPicPr>
          <p:cNvPr id="21506" name="Picture 2" descr="F:\картинки\клипарты1\15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178964"/>
            <a:ext cx="3637236" cy="2346380"/>
          </a:xfrm>
          <a:prstGeom prst="rect">
            <a:avLst/>
          </a:prstGeom>
          <a:noFill/>
        </p:spPr>
      </p:pic>
      <p:pic>
        <p:nvPicPr>
          <p:cNvPr id="21507" name="Picture 3" descr="F:\картинки\клипарты1\jxkc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88640"/>
            <a:ext cx="3312368" cy="2463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ртинки\фоны\fon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2250738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Ещё одно последствие того, что с детьми мало играют, состоит в "</a:t>
            </a:r>
            <a:r>
              <a:rPr lang="ru-RU" b="1" i="1" dirty="0" err="1">
                <a:solidFill>
                  <a:srgbClr val="C00000"/>
                </a:solidFill>
              </a:rPr>
              <a:t>непроработанности</a:t>
            </a:r>
            <a:r>
              <a:rPr lang="ru-RU" b="1" i="1" dirty="0">
                <a:solidFill>
                  <a:srgbClr val="C00000"/>
                </a:solidFill>
              </a:rPr>
              <a:t>" эмоциональных впечатлений - страха, возмущения, обиды и других. </a:t>
            </a:r>
            <a:r>
              <a:rPr lang="ru-RU" b="1" i="1" dirty="0" err="1">
                <a:solidFill>
                  <a:srgbClr val="C00000"/>
                </a:solidFill>
              </a:rPr>
              <a:t>Непереработанные</a:t>
            </a:r>
            <a:r>
              <a:rPr lang="ru-RU" b="1" i="1" dirty="0">
                <a:solidFill>
                  <a:srgbClr val="C00000"/>
                </a:solidFill>
              </a:rPr>
              <a:t> и "</a:t>
            </a:r>
            <a:r>
              <a:rPr lang="ru-RU" b="1" i="1" dirty="0" err="1">
                <a:solidFill>
                  <a:srgbClr val="C00000"/>
                </a:solidFill>
              </a:rPr>
              <a:t>непереваренные</a:t>
            </a:r>
            <a:r>
              <a:rPr lang="ru-RU" b="1" i="1" dirty="0">
                <a:solidFill>
                  <a:srgbClr val="C00000"/>
                </a:solidFill>
              </a:rPr>
              <a:t>" впечатления оседают в душе ребёнка грузом проблем и приводят к появлению "необъяснимых" страхов и слёз, вспышек агрессии и жестокости, истерического возбуждения или апатии.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5" descr="http://cityforkids.ru/wp-content/uploads/125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9F8"/>
              </a:clrFrom>
              <a:clrTo>
                <a:srgbClr val="F9F9F8">
                  <a:alpha val="0"/>
                </a:srgbClr>
              </a:clrTo>
            </a:clrChange>
          </a:blip>
          <a:srcRect l="35274"/>
          <a:stretch>
            <a:fillRect/>
          </a:stretch>
        </p:blipFill>
        <p:spPr bwMode="auto">
          <a:xfrm>
            <a:off x="0" y="0"/>
            <a:ext cx="2555776" cy="2101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http://nashitrudniedeti.com/wp-content/uploads/2013/03/rebenok-zlits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942184"/>
            <a:ext cx="2915816" cy="2915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4" descr="http://www.percudrumma.com/wp-content/uploads/2013/12/29135530.253726.97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0"/>
            <a:ext cx="3888431" cy="2140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www.stihi.ru/pics/2014/02/12/8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4221088"/>
            <a:ext cx="3744416" cy="2639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2" descr="http://leus.org/publ/s143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0"/>
            <a:ext cx="2232248" cy="2309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http://t0.gstatic.com/images?q=tbn:ANd9GcRUGaP7_rv0GjemOTkR5gg3BVlLhZW6c0QnQ-p7nLPGrFai8-bEp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4005064"/>
            <a:ext cx="3384376" cy="2448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картинки\фоны\fon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620688"/>
            <a:ext cx="8496944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u="sng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Игра в жизни ребенка</a:t>
            </a:r>
            <a:r>
              <a:rPr lang="ru-RU" sz="2400" b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, особенно дошкольника, играет особую роль, она позволяет малышу представить себя врачом, парикмахером, мамой или папой, позволяет развить воображение, мышление, пофантазировать. </a:t>
            </a:r>
            <a:r>
              <a:rPr lang="ru-RU" sz="24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В играх участвуют </a:t>
            </a:r>
            <a:r>
              <a:rPr lang="ru-RU" sz="2400" b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все: и друзья, и братья, и сестры, и родители; у каждого своя роль, своя, пусть игрушечная, ненастоящая, </a:t>
            </a:r>
            <a:endParaRPr lang="ru-RU" sz="2400" b="1" dirty="0" smtClean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но</a:t>
            </a:r>
            <a:r>
              <a:rPr lang="ru-RU" sz="2400" b="1" u="sng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sz="2400" b="1" u="sng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жизнь</a:t>
            </a:r>
            <a:r>
              <a:rPr lang="ru-RU" sz="24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1" y="2797612"/>
            <a:ext cx="5328592" cy="40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картинки\фоны\fon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548680"/>
            <a:ext cx="6318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Интеллектуальное развитие начинается не с началом профессионального школьного обучения, как ошибочно полагают многие родители, искренне считая, что, для того чтобы их ребенок был умственно развитой личностью, существуют школа и учителя. Интеллектуальное развитие начинается в семье: с простой игры, с элементарного общения со взрослыми людьми, со сказок, рассказанных бабушкой.</a:t>
            </a:r>
          </a:p>
        </p:txBody>
      </p:sp>
      <p:pic>
        <p:nvPicPr>
          <p:cNvPr id="5123" name="Picture 3" descr="F:\картинки\клипарты1\0_b189e_4110c3ae_S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443411" y="3140968"/>
            <a:ext cx="2521077" cy="3240360"/>
          </a:xfrm>
          <a:prstGeom prst="rect">
            <a:avLst/>
          </a:prstGeom>
          <a:noFill/>
        </p:spPr>
      </p:pic>
      <p:pic>
        <p:nvPicPr>
          <p:cNvPr id="5124" name="Picture 4" descr="F:\картинки\клипарты1\9BPK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122966"/>
            <a:ext cx="3240360" cy="3618402"/>
          </a:xfrm>
          <a:prstGeom prst="rect">
            <a:avLst/>
          </a:prstGeom>
          <a:noFill/>
        </p:spPr>
      </p:pic>
      <p:pic>
        <p:nvPicPr>
          <p:cNvPr id="5125" name="Picture 5" descr="F:\картинки\клипарты1\3710a5d0bd2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4369" y="3622051"/>
            <a:ext cx="3531847" cy="2759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ртинки\фоны\fon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51520" y="142474"/>
            <a:ext cx="85689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Наблюдая за ребенком, играющим с друзьями, можно увидеть, какую роль он занимает чаще всего, посмотреть, как он общается со сверстниками, и узнать о нем много нового.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79512" y="2564904"/>
            <a:ext cx="25922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девочка чаще играет роль матери, т. е. ведущую роль, требующую большей ответственности, серьезности, - это значит, что она довольно самостоятельна, решительна, способна принимать самостоятельные решения, пусть даже детские. Подобная роль, выбранная ребенком, свидетельствует об определенном складе характера, лидерских склонностях.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3068960"/>
            <a:ext cx="25922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Роли детей, как правило, выбирают малыши несколько ветреного характера, дети, которые не любят быть серьезными, не стремятся руководить игрой, скорее, они склонны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подчиняться. Эта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роль требует определенного склада характера. Уметь подчиняться так, чтобы не уронить собственного достоинства, не сделать что-то в ущерб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себе.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1868626"/>
            <a:ext cx="2915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Некоторые дети склонны в игре выбирать роли третьего лица, например бабушки, тети, сестры. Это, как правило, проявление средних способностей. Такие дети не хотят руководить, но и подчиняться не хотят, выбирая роли взрослых людей, но так, чтобы снять с себя всякого рода ответственность. Это признак того, что ребенок осознает и ценит родительскую роль, он понимает, что мама должна не только командовать и требовать беспрекословного подчинения, но и уметь находить общий язык со всеми участниками игры.</a:t>
            </a:r>
          </a:p>
        </p:txBody>
      </p:sp>
      <p:pic>
        <p:nvPicPr>
          <p:cNvPr id="32772" name="Picture 4" descr="http://www.pics-zone.ru/img.php?url=http://img01.chitalnya.ru/upload2/649/726417334750294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19"/>
          <a:stretch>
            <a:fillRect/>
          </a:stretch>
        </p:blipFill>
        <p:spPr bwMode="auto">
          <a:xfrm>
            <a:off x="549349" y="764704"/>
            <a:ext cx="1574379" cy="1839106"/>
          </a:xfrm>
          <a:prstGeom prst="rect">
            <a:avLst/>
          </a:prstGeom>
          <a:noFill/>
        </p:spPr>
      </p:pic>
      <p:pic>
        <p:nvPicPr>
          <p:cNvPr id="32774" name="Picture 6" descr="F:\картинки\клипарты1\szrh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5439" y="1484784"/>
            <a:ext cx="1354633" cy="1615476"/>
          </a:xfrm>
          <a:prstGeom prst="rect">
            <a:avLst/>
          </a:prstGeom>
          <a:noFill/>
        </p:spPr>
      </p:pic>
      <p:pic>
        <p:nvPicPr>
          <p:cNvPr id="32776" name="Picture 8" descr="F:\картинки\клипарты1\64756893_31b4f4e324e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698457"/>
            <a:ext cx="2016224" cy="1290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ртинки\фоны\fon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18864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Выбор отрицательных </a:t>
            </a:r>
            <a:r>
              <a:rPr lang="ru-RU" sz="2000" b="1" dirty="0"/>
              <a:t>героев.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709495"/>
            <a:ext cx="25202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Во-первых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причиной столь необычного выбора игровой роли может быть (и это самая распространенная причина) неблагоприятная обстановка в семье, когда родители избирают тоталитарный стиль воспитания. В такой семье ребенок чувствует себя ущемленным, обиженным, и такая модель родительского поведения отражается малышом в игровой деятельности.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2564904"/>
            <a:ext cx="26642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Во-вторых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мотивом к выбору отрицательной роли может быть, наоборот, слишком равнодушное поведение родителей, если они выбрали для себя модель поведения посторонних наблюдателей. В такой обстановке ребенок чувствует себя ненужным, неинтересным, и в игровой деятельности он старается выплеснуть все эмоции, которые не могут быть выплеснуты дома.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2996952"/>
            <a:ext cx="26642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В-третьих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причиной выбора малышом роли отрицательного персонажа может быть неравноправное положение в семье, когда после рождения второго ребенка все внимание уделяется младшему. Такие условия способны породить в малыше чувство неудовлетворенности, злости, что, как и две предыдущие причины, находит отражение в игровой деятельности.</a:t>
            </a:r>
          </a:p>
        </p:txBody>
      </p:sp>
      <p:pic>
        <p:nvPicPr>
          <p:cNvPr id="9" name="Picture 2" descr="http://1.bp.blogspot.com/-2uaFiNPmVWI/UqHdJdel_yI/AAAAAAAAJoM/8m751smYtsU/s400/11600_origina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5536" y="1124744"/>
            <a:ext cx="1295209" cy="1500032"/>
          </a:xfrm>
          <a:prstGeom prst="rect">
            <a:avLst/>
          </a:prstGeom>
          <a:noFill/>
        </p:spPr>
      </p:pic>
      <p:pic>
        <p:nvPicPr>
          <p:cNvPr id="31747" name="Picture 3" descr="F:\картинки\клипарты1\Untitled-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476672"/>
            <a:ext cx="2728838" cy="2093600"/>
          </a:xfrm>
          <a:prstGeom prst="rect">
            <a:avLst/>
          </a:prstGeom>
          <a:noFill/>
        </p:spPr>
      </p:pic>
      <p:pic>
        <p:nvPicPr>
          <p:cNvPr id="2050" name="Picture 2" descr="C:\Users\USER\Desktop\клипарты\c0be5852bf2dии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1508" y="332656"/>
            <a:ext cx="2365649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ртинки\фоны\fon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260648"/>
            <a:ext cx="691276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>
                <a:ln w="3175">
                  <a:solidFill>
                    <a:srgbClr val="0070C0"/>
                  </a:solidFill>
                </a:ln>
                <a:solidFill>
                  <a:srgbClr val="00009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Ролевая игра - путь освоения смыслов и обогащения чувств ребенка!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24744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/>
              <a:t>Прожитые в игре чувства обогащают репертуар эмоционального реагирования </a:t>
            </a:r>
            <a:r>
              <a:rPr lang="ru-RU" sz="2000" i="1" dirty="0" smtClean="0"/>
              <a:t>ребенка- </a:t>
            </a:r>
            <a:r>
              <a:rPr lang="ru-RU" sz="2000" i="1" dirty="0"/>
              <a:t>испытав их "понарошку" в игре, он приобретает способность переживать эти чувства и в "реальной" жизни. После того как </a:t>
            </a:r>
            <a:r>
              <a:rPr lang="ru-RU" sz="2000" i="1" dirty="0" smtClean="0"/>
              <a:t>ребенок ощутил </a:t>
            </a:r>
            <a:r>
              <a:rPr lang="ru-RU" sz="2000" i="1" dirty="0"/>
              <a:t>себя в игре тем, кто заботится о других, ему будет легче проявлять заботу в повседневной жизни. </a:t>
            </a:r>
            <a:r>
              <a:rPr lang="ru-RU" sz="2000" b="1" i="1" dirty="0" smtClean="0"/>
              <a:t>Игра </a:t>
            </a:r>
            <a:r>
              <a:rPr lang="ru-RU" sz="2000" b="1" i="1" dirty="0"/>
              <a:t>оказывается первой школой человеческих </a:t>
            </a:r>
            <a:r>
              <a:rPr lang="ru-RU" sz="2000" b="1" i="1" dirty="0" smtClean="0"/>
              <a:t>чувств.</a:t>
            </a:r>
            <a:endParaRPr lang="ru-RU" sz="2000" b="1" dirty="0"/>
          </a:p>
        </p:txBody>
      </p:sp>
      <p:pic>
        <p:nvPicPr>
          <p:cNvPr id="30721" name="Picture 1" descr="F:\картинки\клипарты1\34(6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284984"/>
            <a:ext cx="2424112" cy="2852737"/>
          </a:xfrm>
          <a:prstGeom prst="rect">
            <a:avLst/>
          </a:prstGeom>
          <a:noFill/>
        </p:spPr>
      </p:pic>
      <p:pic>
        <p:nvPicPr>
          <p:cNvPr id="30722" name="Picture 2" descr="F:\картинки\клипарты1\63861656_1284150579_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429000"/>
            <a:ext cx="2090242" cy="2662729"/>
          </a:xfrm>
          <a:prstGeom prst="rect">
            <a:avLst/>
          </a:prstGeom>
          <a:noFill/>
        </p:spPr>
      </p:pic>
      <p:pic>
        <p:nvPicPr>
          <p:cNvPr id="30723" name="Picture 3" descr="F:\картинки\клипарты1\63861636_1284150427_6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411760" y="3429000"/>
            <a:ext cx="1956966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ртинки\фоны\fon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260648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150" dirty="0">
                <a:ln w="3175">
                  <a:solidFill>
                    <a:srgbClr val="0070C0"/>
                  </a:solidFill>
                </a:ln>
                <a:solidFill>
                  <a:srgbClr val="00009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Игра как способ переживания эмоционально-напряжённых ситуаций</a:t>
            </a: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1124744"/>
            <a:ext cx="8640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Ещё одна очень важная функция ролевой игры заключается в том, что в ней ребёнок имеет возможность переработать обуревающие его эмоциональные впечатления и "отыграть" эмоциональное напряжение.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8884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Разыгрывая то, что сильно взволновало, обрадовало или даже испугало и рассердило его, ребёнок овладевает этим впечатлением и встраивает его в свою картину мира. Игра хороша тем, что она позволяет ребёнку преобразовать ситуацию: например, самому встать на место страшного персонажа, победить обидчика, продлить или многократно воспроизвести радостное событие.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3429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/>
              <a:t>Хотя </a:t>
            </a:r>
            <a:r>
              <a:rPr lang="ru-RU" b="1" i="1" dirty="0"/>
              <a:t>все события разыгрываются "понарошку", эмоциональный опыт, который накапливает при этом ребёнок, вполне реален.</a:t>
            </a:r>
            <a:endParaRPr lang="ru-RU" i="1" dirty="0"/>
          </a:p>
        </p:txBody>
      </p:sp>
      <p:pic>
        <p:nvPicPr>
          <p:cNvPr id="29698" name="Picture 2" descr="F:\картинки\клипарты1\64178067_1284823980_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509120"/>
            <a:ext cx="3098112" cy="1678359"/>
          </a:xfrm>
          <a:prstGeom prst="rect">
            <a:avLst/>
          </a:prstGeom>
          <a:noFill/>
        </p:spPr>
      </p:pic>
      <p:pic>
        <p:nvPicPr>
          <p:cNvPr id="29699" name="Picture 3" descr="F:\картинки\клипарты1\coCI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87204"/>
            <a:ext cx="4032448" cy="2108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ртинки\фоны\fon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404664"/>
            <a:ext cx="5703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150" dirty="0">
                <a:ln w="3175">
                  <a:solidFill>
                    <a:srgbClr val="0070C0"/>
                  </a:solidFill>
                </a:ln>
                <a:solidFill>
                  <a:srgbClr val="00009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Ролевые игры - школа общения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980728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Ролевые игры учат ребёнка основам трёх очень важных видов человеческого общения  </a:t>
            </a:r>
            <a:r>
              <a:rPr lang="ru-RU" sz="2000" b="1" dirty="0"/>
              <a:t>ролевого</a:t>
            </a:r>
            <a:r>
              <a:rPr lang="ru-RU" sz="2000" dirty="0"/>
              <a:t>, </a:t>
            </a:r>
            <a:r>
              <a:rPr lang="ru-RU" sz="2000" b="1" dirty="0"/>
              <a:t>делового</a:t>
            </a:r>
            <a:r>
              <a:rPr lang="ru-RU" sz="2000" dirty="0"/>
              <a:t> и </a:t>
            </a:r>
            <a:r>
              <a:rPr lang="ru-RU" sz="2000" b="1" dirty="0"/>
              <a:t>дружеского</a:t>
            </a:r>
            <a:endParaRPr lang="ru-RU" sz="2000" dirty="0"/>
          </a:p>
        </p:txBody>
      </p:sp>
      <p:pic>
        <p:nvPicPr>
          <p:cNvPr id="28673" name="Picture 1" descr="F:\картинки\клипарты1\103621186_large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717032"/>
            <a:ext cx="2432851" cy="2419028"/>
          </a:xfrm>
          <a:prstGeom prst="rect">
            <a:avLst/>
          </a:prstGeom>
          <a:noFill/>
        </p:spPr>
      </p:pic>
      <p:pic>
        <p:nvPicPr>
          <p:cNvPr id="28674" name="Picture 2" descr="F:\картинки\клипарты1\64178057_1284823894_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88840"/>
            <a:ext cx="2443752" cy="3013249"/>
          </a:xfrm>
          <a:prstGeom prst="rect">
            <a:avLst/>
          </a:prstGeom>
          <a:noFill/>
        </p:spPr>
      </p:pic>
      <p:pic>
        <p:nvPicPr>
          <p:cNvPr id="28675" name="Picture 3" descr="F:\картинки\клипарты1\64178017_1284823129_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276872"/>
            <a:ext cx="3064222" cy="2799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ртинки\фоны\fon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476672"/>
            <a:ext cx="56166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150" dirty="0">
                <a:ln w="3175">
                  <a:solidFill>
                    <a:srgbClr val="0070C0"/>
                  </a:solidFill>
                </a:ln>
                <a:solidFill>
                  <a:srgbClr val="00009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Ролевое общение</a:t>
            </a:r>
            <a:r>
              <a:rPr lang="ru-RU" dirty="0"/>
              <a:t> - это общение людей как носителей определённых социальных ролей: продавца и покупателя, врача и пациента, клиента и банковского служащего и так далее. Это общение строится по чётко определённым правилам и нормам, которые определяют, как вступить в контакт, что уместно сказать в той или иной ситуации, как закончить общение.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321297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/>
              <a:t>Играя в дочки-матери, в магазин, в школу, в посещение врача или в приём гостей, ребёнок знакомится со многими повседневными ролями. И благодаря этому он увереннее себя чувствует с настоящими гостями или у настоящего врача, и ему становится легче общаться в реальных ситуациях ролевого взаимодействия.</a:t>
            </a:r>
            <a:endParaRPr lang="ru-RU" dirty="0"/>
          </a:p>
        </p:txBody>
      </p:sp>
      <p:pic>
        <p:nvPicPr>
          <p:cNvPr id="5" name="Picture 2" descr="F:\картинки\клипарты1\64178057_1284823894_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140968"/>
            <a:ext cx="2443752" cy="3013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ртинки\фоны\fon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150" dirty="0">
                <a:ln w="3175">
                  <a:solidFill>
                    <a:srgbClr val="0070C0"/>
                  </a:solidFill>
                </a:ln>
                <a:solidFill>
                  <a:srgbClr val="00009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Деловое общение</a:t>
            </a:r>
            <a:r>
              <a:rPr lang="ru-RU" dirty="0"/>
              <a:t> - </a:t>
            </a:r>
            <a:r>
              <a:rPr lang="ru-RU" b="1" dirty="0"/>
              <a:t>это умение договариваться с другими людьми, убеждать их и находить взаимоприемлемые решения спорных вопросов.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68760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Играя в ролевые игры с другими детьми, ребёнок должен договариваться с ними - о том, во что играть и кто кем будет в игре, о том, как будут развиваться события и чем всё закончится. Чем сложнее игра, тем больше в ней моментов, по которым надо договариваться и находить общие решения. Как правило, чем больше ребёнок играет в ролевые игры с другими детьми, тем больше у него навыков делового общения и тем увереннее он себя чувствует в ситуациях, где надо кого-то убеждать и с кем-то договариваться.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22108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Важно</a:t>
            </a:r>
            <a:r>
              <a:rPr lang="ru-RU" b="1" i="1" dirty="0"/>
              <a:t>, чтобы сначала совместную игру детей организовывал взрослый, который учил бы детей договариваться, умерял бы пыл тех, кто стремится всегда командовать, и помогал бы более робким высказывать своё мнение.</a:t>
            </a:r>
            <a:endParaRPr lang="ru-RU" dirty="0"/>
          </a:p>
        </p:txBody>
      </p:sp>
      <p:pic>
        <p:nvPicPr>
          <p:cNvPr id="6" name="Picture 1" descr="F:\картинки\клипарты1\103621186_large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4748" y="3212976"/>
            <a:ext cx="2389842" cy="2376264"/>
          </a:xfrm>
          <a:prstGeom prst="rect">
            <a:avLst/>
          </a:prstGeom>
          <a:noFill/>
        </p:spPr>
      </p:pic>
      <p:pic>
        <p:nvPicPr>
          <p:cNvPr id="26625" name="Picture 1" descr="F:\картинки\клипарты1\89855549_4174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1517" y="3861048"/>
            <a:ext cx="1817345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1418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q</cp:lastModifiedBy>
  <cp:revision>19</cp:revision>
  <dcterms:created xsi:type="dcterms:W3CDTF">2015-11-23T09:11:41Z</dcterms:created>
  <dcterms:modified xsi:type="dcterms:W3CDTF">2017-02-27T17:55:49Z</dcterms:modified>
</cp:coreProperties>
</file>